
<file path=[Content_Types].xml><?xml version="1.0" encoding="utf-8"?>
<Types xmlns="http://schemas.openxmlformats.org/package/2006/content-types">
  <Default Extension="emf" ContentType="image/x-emf"/>
  <Default Extension="gif" ContentType="image/gif"/>
  <Default Extension="glb" ContentType="model/gltf.binary"/>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1.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2.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theme/themeOverride3.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heme/themeOverride4.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xml" ContentType="application/vnd.openxmlformats-officedocument.presentationml.tags+xml"/>
  <Override PartName="/ppt/notesSlides/notesSlide26.xml" ContentType="application/vnd.openxmlformats-officedocument.presentationml.notesSlide+xml"/>
  <Override PartName="/ppt/theme/themeOverride5.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heme/themeOverride6.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omments/modernComment_7FFFFFFA_17C935CC.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6162" r:id="rId4"/>
    <p:sldMasterId id="2147486789" r:id="rId5"/>
    <p:sldMasterId id="2147486828" r:id="rId6"/>
  </p:sldMasterIdLst>
  <p:notesMasterIdLst>
    <p:notesMasterId r:id="rId51"/>
  </p:notesMasterIdLst>
  <p:sldIdLst>
    <p:sldId id="2147482349" r:id="rId7"/>
    <p:sldId id="325" r:id="rId8"/>
    <p:sldId id="2147482350" r:id="rId9"/>
    <p:sldId id="338" r:id="rId10"/>
    <p:sldId id="2147483629" r:id="rId11"/>
    <p:sldId id="268" r:id="rId12"/>
    <p:sldId id="281" r:id="rId13"/>
    <p:sldId id="342" r:id="rId14"/>
    <p:sldId id="2147479575" r:id="rId15"/>
    <p:sldId id="2147482526" r:id="rId16"/>
    <p:sldId id="2147482528" r:id="rId17"/>
    <p:sldId id="275" r:id="rId18"/>
    <p:sldId id="2147483621" r:id="rId19"/>
    <p:sldId id="349" r:id="rId20"/>
    <p:sldId id="274" r:id="rId21"/>
    <p:sldId id="2147482525" r:id="rId22"/>
    <p:sldId id="2147483622" r:id="rId23"/>
    <p:sldId id="2147483635" r:id="rId24"/>
    <p:sldId id="257" r:id="rId25"/>
    <p:sldId id="2147483634" r:id="rId26"/>
    <p:sldId id="256" r:id="rId27"/>
    <p:sldId id="2147483639" r:id="rId28"/>
    <p:sldId id="2147483627" r:id="rId29"/>
    <p:sldId id="2147483632" r:id="rId30"/>
    <p:sldId id="2147483643" r:id="rId31"/>
    <p:sldId id="2147483631" r:id="rId32"/>
    <p:sldId id="2147483645" r:id="rId33"/>
    <p:sldId id="397" r:id="rId34"/>
    <p:sldId id="304" r:id="rId35"/>
    <p:sldId id="262" r:id="rId36"/>
    <p:sldId id="2147483646" r:id="rId37"/>
    <p:sldId id="2147483613" r:id="rId38"/>
    <p:sldId id="2147483647" r:id="rId39"/>
    <p:sldId id="2147482534" r:id="rId40"/>
    <p:sldId id="2147482529" r:id="rId41"/>
    <p:sldId id="341" r:id="rId42"/>
    <p:sldId id="259" r:id="rId43"/>
    <p:sldId id="2147483630" r:id="rId44"/>
    <p:sldId id="2147481546" r:id="rId45"/>
    <p:sldId id="2147483644" r:id="rId46"/>
    <p:sldId id="2147482348" r:id="rId47"/>
    <p:sldId id="333" r:id="rId48"/>
    <p:sldId id="345" r:id="rId49"/>
    <p:sldId id="2147483642"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E91014FC-36B9-4B0A-9FFD-CDF380B15FE0}">
          <p14:sldIdLst>
            <p14:sldId id="2147482349"/>
            <p14:sldId id="325"/>
            <p14:sldId id="2147482350"/>
            <p14:sldId id="338"/>
            <p14:sldId id="2147483629"/>
          </p14:sldIdLst>
        </p14:section>
        <p14:section name="Session Content" id="{F64245C1-7874-4EA2-B72D-8431D2651320}">
          <p14:sldIdLst>
            <p14:sldId id="268"/>
            <p14:sldId id="281"/>
            <p14:sldId id="342"/>
          </p14:sldIdLst>
        </p14:section>
        <p14:section name="NLU" id="{8A402A7C-1B8A-49EA-BD75-FD8C9A7633FC}">
          <p14:sldIdLst>
            <p14:sldId id="2147479575"/>
            <p14:sldId id="2147482526"/>
            <p14:sldId id="2147482528"/>
          </p14:sldIdLst>
        </p14:section>
        <p14:section name="Generative Orchestration Architecture" id="{A2A15D7A-D881-4CE3-8A58-05F62CFDF8AE}">
          <p14:sldIdLst>
            <p14:sldId id="275"/>
            <p14:sldId id="2147483621"/>
            <p14:sldId id="349"/>
          </p14:sldIdLst>
        </p14:section>
        <p14:section name="Gen Orch Deep Dive" id="{A3B1B26D-EEB6-489D-AA68-F8513E70BF1F}">
          <p14:sldIdLst>
            <p14:sldId id="274"/>
            <p14:sldId id="2147482525"/>
            <p14:sldId id="2147483622"/>
            <p14:sldId id="2147483635"/>
            <p14:sldId id="257"/>
            <p14:sldId id="2147483634"/>
            <p14:sldId id="256"/>
            <p14:sldId id="2147483639"/>
            <p14:sldId id="2147483627"/>
            <p14:sldId id="2147483632"/>
            <p14:sldId id="2147483643"/>
            <p14:sldId id="2147483631"/>
            <p14:sldId id="2147483645"/>
            <p14:sldId id="397"/>
            <p14:sldId id="304"/>
            <p14:sldId id="262"/>
            <p14:sldId id="2147483646"/>
            <p14:sldId id="2147483613"/>
          </p14:sldIdLst>
        </p14:section>
        <p14:section name="Conclusion" id="{C8B06B5E-06E1-4F70-B73D-AD9BA6063D7A}">
          <p14:sldIdLst>
            <p14:sldId id="2147483647"/>
            <p14:sldId id="2147482534"/>
            <p14:sldId id="2147482529"/>
          </p14:sldIdLst>
        </p14:section>
        <p14:section name="Wrapup" id="{471634B9-2FD4-418A-A706-479832398CA1}">
          <p14:sldIdLst>
            <p14:sldId id="341"/>
            <p14:sldId id="259"/>
            <p14:sldId id="2147483630"/>
            <p14:sldId id="2147481546"/>
            <p14:sldId id="2147483644"/>
            <p14:sldId id="2147482348"/>
            <p14:sldId id="333"/>
            <p14:sldId id="345"/>
            <p14:sldId id="2147483642"/>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1D663F0-26F9-6E97-705E-48BA964A34AD}" name="Adi Leibowitz" initials="AL" userId="S::adileibowitz@microsoft.com::7ca725d7-e3d2-4863-b386-effa70f453d5" providerId="AD"/>
  <p188:author id="{988338F8-2386-BEA0-5264-41D0497E00E2}" name="Vasavi Bhaviri Setty" initials="VS" userId="S::vabhavir@microsoft.com::915139d9-b263-46da-aee5-80aafcbd9ff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2633"/>
    <a:srgbClr val="091F2C"/>
    <a:srgbClr val="71D1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E45E49-F309-4518-B912-9CC329FFB338}" v="1" dt="2025-08-13T01:19:02.0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63" d="100"/>
          <a:sy n="163" d="100"/>
        </p:scale>
        <p:origin x="3552" y="49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viewProps" Target="viewProps.xml"/><Relationship Id="rId5" Type="http://schemas.openxmlformats.org/officeDocument/2006/relationships/slideMaster" Target="slideMasters/slideMaster2.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microsoft.com/office/2015/10/relationships/revisionInfo" Target="revisionInfo.xml"/><Relationship Id="rId8" Type="http://schemas.openxmlformats.org/officeDocument/2006/relationships/slide" Target="slides/slide2.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microsoft.com/office/2018/10/relationships/authors" Target="author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presProps" Target="presProps.xml"/></Relationships>
</file>

<file path=ppt/comments/modernComment_7FFFFFFA_17C935CC.xml><?xml version="1.0" encoding="utf-8"?>
<p188:cmLst xmlns:a="http://schemas.openxmlformats.org/drawingml/2006/main" xmlns:r="http://schemas.openxmlformats.org/officeDocument/2006/relationships" xmlns:p188="http://schemas.microsoft.com/office/powerpoint/2018/8/main">
  <p188:cm id="{F38E3097-FD71-41E3-8132-E6336E6947ED}" authorId="{988338F8-2386-BEA0-5264-41D0497E00E2}" created="2025-07-16T18:53:17.190">
    <pc:sldMkLst xmlns:pc="http://schemas.microsoft.com/office/powerpoint/2013/main/command">
      <pc:docMk/>
      <pc:sldMk cId="399062476" sldId="2147483642"/>
    </pc:sldMkLst>
    <p188:replyLst>
      <p188:reply id="{ED7DA557-7A1D-4181-A159-7F59F1664298}" authorId="{988338F8-2386-BEA0-5264-41D0497E00E2}" created="2025-08-06T14:27:38.422">
        <p188:txBody>
          <a:bodyPr/>
          <a:lstStyle/>
          <a:p>
            <a:r>
              <a:rPr lang="en-US"/>
              <a:t>I’ve added this version, but if you find a better one from Robert or LaNeice, replace it</a:t>
            </a:r>
          </a:p>
        </p188:txBody>
      </p188:reply>
    </p188:replyLst>
    <p188:txBody>
      <a:bodyPr/>
      <a:lstStyle/>
      <a:p>
        <a:r>
          <a:rPr lang="en-US"/>
          <a:t>Add a new slide for power cat programs - [@Ashleigh Nyazema]  to check with Robert</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C7A868-4B95-437E-8274-2AFBEE47B1E7}" type="doc">
      <dgm:prSet loTypeId="urn:microsoft.com/office/officeart/2005/8/layout/chevron1" loCatId="process" qsTypeId="urn:microsoft.com/office/officeart/2005/8/quickstyle/simple1" qsCatId="simple" csTypeId="urn:microsoft.com/office/officeart/2005/8/colors/accent1_2" csCatId="accent1" phldr="1"/>
      <dgm:spPr/>
    </dgm:pt>
    <dgm:pt modelId="{1D4D9112-9F80-4160-B394-FB0E02695487}">
      <dgm:prSet phldrT="[Text]"/>
      <dgm:spPr/>
      <dgm:t>
        <a:bodyPr/>
        <a:lstStyle/>
        <a:p>
          <a:r>
            <a:rPr lang="en-US"/>
            <a:t>Knowledge Requested</a:t>
          </a:r>
        </a:p>
      </dgm:t>
    </dgm:pt>
    <dgm:pt modelId="{4B6F108C-39D0-48A6-86A5-689D8E0F208F}" type="parTrans" cxnId="{86C6954A-43AC-4ED2-84BA-14E7618E5897}">
      <dgm:prSet/>
      <dgm:spPr/>
      <dgm:t>
        <a:bodyPr/>
        <a:lstStyle/>
        <a:p>
          <a:endParaRPr lang="en-US"/>
        </a:p>
      </dgm:t>
    </dgm:pt>
    <dgm:pt modelId="{2EC3D9F5-EF29-45AD-A288-F949387C4414}" type="sibTrans" cxnId="{86C6954A-43AC-4ED2-84BA-14E7618E5897}">
      <dgm:prSet/>
      <dgm:spPr/>
      <dgm:t>
        <a:bodyPr/>
        <a:lstStyle/>
        <a:p>
          <a:endParaRPr lang="en-US"/>
        </a:p>
      </dgm:t>
    </dgm:pt>
    <dgm:pt modelId="{701AD240-0148-4694-8033-93AE1AADCE88}">
      <dgm:prSet phldrT="[Text]"/>
      <dgm:spPr/>
      <dgm:t>
        <a:bodyPr/>
        <a:lstStyle/>
        <a:p>
          <a:r>
            <a:rPr lang="en-US"/>
            <a:t>Plan Complete</a:t>
          </a:r>
        </a:p>
      </dgm:t>
    </dgm:pt>
    <dgm:pt modelId="{F423F08E-2AB2-4BC8-9C00-7E9617D7C0E9}" type="parTrans" cxnId="{94A7C112-9CB6-4821-ABEC-616FC36934C8}">
      <dgm:prSet/>
      <dgm:spPr/>
      <dgm:t>
        <a:bodyPr/>
        <a:lstStyle/>
        <a:p>
          <a:endParaRPr lang="en-US"/>
        </a:p>
      </dgm:t>
    </dgm:pt>
    <dgm:pt modelId="{8868839F-1B2A-46A0-8C04-668FD874347F}" type="sibTrans" cxnId="{94A7C112-9CB6-4821-ABEC-616FC36934C8}">
      <dgm:prSet/>
      <dgm:spPr/>
      <dgm:t>
        <a:bodyPr/>
        <a:lstStyle/>
        <a:p>
          <a:endParaRPr lang="en-US"/>
        </a:p>
      </dgm:t>
    </dgm:pt>
    <dgm:pt modelId="{0BAE1A3A-1112-4DB3-8772-F409AA5D860B}">
      <dgm:prSet phldrT="[Text]"/>
      <dgm:spPr/>
      <dgm:t>
        <a:bodyPr/>
        <a:lstStyle/>
        <a:p>
          <a:r>
            <a:rPr lang="en-US"/>
            <a:t>AI Response Generated</a:t>
          </a:r>
        </a:p>
      </dgm:t>
    </dgm:pt>
    <dgm:pt modelId="{B833CE4D-C741-4009-A259-DEDB4B4C85A9}" type="parTrans" cxnId="{BC19299B-BC6D-4A8E-AF57-5710C62ABCAE}">
      <dgm:prSet/>
      <dgm:spPr/>
      <dgm:t>
        <a:bodyPr/>
        <a:lstStyle/>
        <a:p>
          <a:endParaRPr lang="en-US"/>
        </a:p>
      </dgm:t>
    </dgm:pt>
    <dgm:pt modelId="{5769152B-9681-468C-A971-3095FDF18F16}" type="sibTrans" cxnId="{BC19299B-BC6D-4A8E-AF57-5710C62ABCAE}">
      <dgm:prSet/>
      <dgm:spPr/>
      <dgm:t>
        <a:bodyPr/>
        <a:lstStyle/>
        <a:p>
          <a:endParaRPr lang="en-US"/>
        </a:p>
      </dgm:t>
    </dgm:pt>
    <dgm:pt modelId="{725BFBED-48F5-4568-B0F5-85FDB7887847}" type="pres">
      <dgm:prSet presAssocID="{90C7A868-4B95-437E-8274-2AFBEE47B1E7}" presName="Name0" presStyleCnt="0">
        <dgm:presLayoutVars>
          <dgm:dir/>
          <dgm:animLvl val="lvl"/>
          <dgm:resizeHandles val="exact"/>
        </dgm:presLayoutVars>
      </dgm:prSet>
      <dgm:spPr/>
    </dgm:pt>
    <dgm:pt modelId="{D0CDD37F-6DF2-483F-88D9-FB2F7A9B8023}" type="pres">
      <dgm:prSet presAssocID="{1D4D9112-9F80-4160-B394-FB0E02695487}" presName="parTxOnly" presStyleLbl="node1" presStyleIdx="0" presStyleCnt="3">
        <dgm:presLayoutVars>
          <dgm:chMax val="0"/>
          <dgm:chPref val="0"/>
          <dgm:bulletEnabled val="1"/>
        </dgm:presLayoutVars>
      </dgm:prSet>
      <dgm:spPr/>
    </dgm:pt>
    <dgm:pt modelId="{EA6C5B1D-D0DF-4989-9F3A-C5C4B8BD989E}" type="pres">
      <dgm:prSet presAssocID="{2EC3D9F5-EF29-45AD-A288-F949387C4414}" presName="parTxOnlySpace" presStyleCnt="0"/>
      <dgm:spPr/>
    </dgm:pt>
    <dgm:pt modelId="{C7709017-8541-4E0B-8156-6125929FEFCA}" type="pres">
      <dgm:prSet presAssocID="{0BAE1A3A-1112-4DB3-8772-F409AA5D860B}" presName="parTxOnly" presStyleLbl="node1" presStyleIdx="1" presStyleCnt="3">
        <dgm:presLayoutVars>
          <dgm:chMax val="0"/>
          <dgm:chPref val="0"/>
          <dgm:bulletEnabled val="1"/>
        </dgm:presLayoutVars>
      </dgm:prSet>
      <dgm:spPr/>
    </dgm:pt>
    <dgm:pt modelId="{4A8927FF-84FF-4CB7-A8B3-BB0399DF6CEB}" type="pres">
      <dgm:prSet presAssocID="{5769152B-9681-468C-A971-3095FDF18F16}" presName="parTxOnlySpace" presStyleCnt="0"/>
      <dgm:spPr/>
    </dgm:pt>
    <dgm:pt modelId="{8CB4BBC0-FDFC-4467-924D-EEADD727115F}" type="pres">
      <dgm:prSet presAssocID="{701AD240-0148-4694-8033-93AE1AADCE88}" presName="parTxOnly" presStyleLbl="node1" presStyleIdx="2" presStyleCnt="3">
        <dgm:presLayoutVars>
          <dgm:chMax val="0"/>
          <dgm:chPref val="0"/>
          <dgm:bulletEnabled val="1"/>
        </dgm:presLayoutVars>
      </dgm:prSet>
      <dgm:spPr/>
    </dgm:pt>
  </dgm:ptLst>
  <dgm:cxnLst>
    <dgm:cxn modelId="{94A7C112-9CB6-4821-ABEC-616FC36934C8}" srcId="{90C7A868-4B95-437E-8274-2AFBEE47B1E7}" destId="{701AD240-0148-4694-8033-93AE1AADCE88}" srcOrd="2" destOrd="0" parTransId="{F423F08E-2AB2-4BC8-9C00-7E9617D7C0E9}" sibTransId="{8868839F-1B2A-46A0-8C04-668FD874347F}"/>
    <dgm:cxn modelId="{627ABD32-4091-4602-9DE5-25B672F462B4}" type="presOf" srcId="{0BAE1A3A-1112-4DB3-8772-F409AA5D860B}" destId="{C7709017-8541-4E0B-8156-6125929FEFCA}" srcOrd="0" destOrd="0" presId="urn:microsoft.com/office/officeart/2005/8/layout/chevron1"/>
    <dgm:cxn modelId="{4D3DA63E-49ED-4A36-AE28-6C22FACA2ED5}" type="presOf" srcId="{1D4D9112-9F80-4160-B394-FB0E02695487}" destId="{D0CDD37F-6DF2-483F-88D9-FB2F7A9B8023}" srcOrd="0" destOrd="0" presId="urn:microsoft.com/office/officeart/2005/8/layout/chevron1"/>
    <dgm:cxn modelId="{86C6954A-43AC-4ED2-84BA-14E7618E5897}" srcId="{90C7A868-4B95-437E-8274-2AFBEE47B1E7}" destId="{1D4D9112-9F80-4160-B394-FB0E02695487}" srcOrd="0" destOrd="0" parTransId="{4B6F108C-39D0-48A6-86A5-689D8E0F208F}" sibTransId="{2EC3D9F5-EF29-45AD-A288-F949387C4414}"/>
    <dgm:cxn modelId="{679FE181-7E9C-4E36-A311-99156335A1C7}" type="presOf" srcId="{701AD240-0148-4694-8033-93AE1AADCE88}" destId="{8CB4BBC0-FDFC-4467-924D-EEADD727115F}" srcOrd="0" destOrd="0" presId="urn:microsoft.com/office/officeart/2005/8/layout/chevron1"/>
    <dgm:cxn modelId="{BC19299B-BC6D-4A8E-AF57-5710C62ABCAE}" srcId="{90C7A868-4B95-437E-8274-2AFBEE47B1E7}" destId="{0BAE1A3A-1112-4DB3-8772-F409AA5D860B}" srcOrd="1" destOrd="0" parTransId="{B833CE4D-C741-4009-A259-DEDB4B4C85A9}" sibTransId="{5769152B-9681-468C-A971-3095FDF18F16}"/>
    <dgm:cxn modelId="{E87AD7BC-7892-4620-94CD-CA35DE93084D}" type="presOf" srcId="{90C7A868-4B95-437E-8274-2AFBEE47B1E7}" destId="{725BFBED-48F5-4568-B0F5-85FDB7887847}" srcOrd="0" destOrd="0" presId="urn:microsoft.com/office/officeart/2005/8/layout/chevron1"/>
    <dgm:cxn modelId="{DA64DF46-D9AC-4FB6-9448-D7368EC39760}" type="presParOf" srcId="{725BFBED-48F5-4568-B0F5-85FDB7887847}" destId="{D0CDD37F-6DF2-483F-88D9-FB2F7A9B8023}" srcOrd="0" destOrd="0" presId="urn:microsoft.com/office/officeart/2005/8/layout/chevron1"/>
    <dgm:cxn modelId="{23F9B3F7-0417-42A5-8AF1-AB9170795E61}" type="presParOf" srcId="{725BFBED-48F5-4568-B0F5-85FDB7887847}" destId="{EA6C5B1D-D0DF-4989-9F3A-C5C4B8BD989E}" srcOrd="1" destOrd="0" presId="urn:microsoft.com/office/officeart/2005/8/layout/chevron1"/>
    <dgm:cxn modelId="{D9BB303E-7449-48DA-8F4E-7D7EDC3385C7}" type="presParOf" srcId="{725BFBED-48F5-4568-B0F5-85FDB7887847}" destId="{C7709017-8541-4E0B-8156-6125929FEFCA}" srcOrd="2" destOrd="0" presId="urn:microsoft.com/office/officeart/2005/8/layout/chevron1"/>
    <dgm:cxn modelId="{A6A1D5B4-F7F7-440A-98AD-5BE1174ADB1C}" type="presParOf" srcId="{725BFBED-48F5-4568-B0F5-85FDB7887847}" destId="{4A8927FF-84FF-4CB7-A8B3-BB0399DF6CEB}" srcOrd="3" destOrd="0" presId="urn:microsoft.com/office/officeart/2005/8/layout/chevron1"/>
    <dgm:cxn modelId="{B0D94619-C766-4212-84FD-232CB437688E}" type="presParOf" srcId="{725BFBED-48F5-4568-B0F5-85FDB7887847}" destId="{8CB4BBC0-FDFC-4467-924D-EEADD727115F}"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CDD37F-6DF2-483F-88D9-FB2F7A9B8023}">
      <dsp:nvSpPr>
        <dsp:cNvPr id="0" name=""/>
        <dsp:cNvSpPr/>
      </dsp:nvSpPr>
      <dsp:spPr>
        <a:xfrm>
          <a:off x="2381" y="994870"/>
          <a:ext cx="2901156" cy="1160462"/>
        </a:xfrm>
        <a:prstGeom prst="chevron">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a:t>Knowledge Requested</a:t>
          </a:r>
        </a:p>
      </dsp:txBody>
      <dsp:txXfrm>
        <a:off x="582612" y="994870"/>
        <a:ext cx="1740694" cy="1160462"/>
      </dsp:txXfrm>
    </dsp:sp>
    <dsp:sp modelId="{C7709017-8541-4E0B-8156-6125929FEFCA}">
      <dsp:nvSpPr>
        <dsp:cNvPr id="0" name=""/>
        <dsp:cNvSpPr/>
      </dsp:nvSpPr>
      <dsp:spPr>
        <a:xfrm>
          <a:off x="2613421" y="994870"/>
          <a:ext cx="2901156" cy="1160462"/>
        </a:xfrm>
        <a:prstGeom prst="chevron">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a:t>AI Response Generated</a:t>
          </a:r>
        </a:p>
      </dsp:txBody>
      <dsp:txXfrm>
        <a:off x="3193652" y="994870"/>
        <a:ext cx="1740694" cy="1160462"/>
      </dsp:txXfrm>
    </dsp:sp>
    <dsp:sp modelId="{8CB4BBC0-FDFC-4467-924D-EEADD727115F}">
      <dsp:nvSpPr>
        <dsp:cNvPr id="0" name=""/>
        <dsp:cNvSpPr/>
      </dsp:nvSpPr>
      <dsp:spPr>
        <a:xfrm>
          <a:off x="5224462" y="994870"/>
          <a:ext cx="2901156" cy="1160462"/>
        </a:xfrm>
        <a:prstGeom prst="chevron">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a:t>Plan Complete</a:t>
          </a:r>
        </a:p>
      </dsp:txBody>
      <dsp:txXfrm>
        <a:off x="5804693" y="994870"/>
        <a:ext cx="1740694" cy="1160462"/>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170F47-944E-438F-B603-2AF2421BA271}" type="datetimeFigureOut">
              <a:t>8/19/2025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250EDD-C583-40D9-8484-DD55AF8D594E}" type="slidenum">
              <a:t>‹#›</a:t>
            </a:fld>
            <a:endParaRPr lang="en-US"/>
          </a:p>
        </p:txBody>
      </p:sp>
    </p:spTree>
    <p:extLst>
      <p:ext uri="{BB962C8B-B14F-4D97-AF65-F5344CB8AC3E}">
        <p14:creationId xmlns:p14="http://schemas.microsoft.com/office/powerpoint/2010/main" val="2112348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learn.microsoft.com/en-us/microsoft-copilot-studio/advanced-generative-actions"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learn.microsoft.com/en-us/microsoft-copilot-studio/advanced-generative-actions"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microsofteur.sharepoint.com/sites/PowerCATKickstarter/_layouts/15/Doc.aspx?sourcedoc=%7BCB4FC7D7-6B9B-4B5C-A40E-4D28D0954339%7D&amp;file=Module%202%20-%20Developing%20AI-powered%20helpdesk%20Agents.pptx&amp;action=edit&amp;mobileredirect=true&amp;DefaultItemOpen=1"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NULL"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8/19/2025 1:22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6293592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7D7136-2C11-8FD8-7592-5DAE70447A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BB47E8-C4C6-65AC-6B3C-C52ABC06AC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DEE85E-6A8D-45B0-7F9F-6344C9806BBC}"/>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800">
                <a:effectLst/>
                <a:latin typeface="Aptos" panose="020B0004020202020204" pitchFamily="34" charset="0"/>
                <a:ea typeface="Aptos" panose="020B0004020202020204" pitchFamily="34" charset="0"/>
                <a:cs typeface="Times New Roman" panose="02020603050405020304" pitchFamily="18" charset="0"/>
              </a:rPr>
              <a:t>Explain the concepts that you customize:</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80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800" b="1" i="0">
                <a:solidFill>
                  <a:srgbClr val="000000"/>
                </a:solidFill>
                <a:effectLst/>
                <a:latin typeface="Segoe UI" panose="020B0502040204020203" pitchFamily="34" charset="0"/>
              </a:rPr>
              <a:t>Agents anatomy </a:t>
            </a:r>
            <a:r>
              <a:rPr lang="en-US" sz="1800" b="0" i="0">
                <a:solidFill>
                  <a:srgbClr val="000000"/>
                </a:solidFill>
                <a:effectLst/>
                <a:latin typeface="Segoe UI" panose="020B0502040204020203" pitchFamily="34" charset="0"/>
              </a:rPr>
              <a:t>consist of knowledge, skills, autonomous capabilities, orchestrator and foundational models.</a:t>
            </a:r>
            <a:endParaRPr lang="en-US" sz="180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80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800">
                <a:effectLst/>
                <a:latin typeface="Aptos" panose="020B0004020202020204" pitchFamily="34" charset="0"/>
                <a:ea typeface="Aptos" panose="020B0004020202020204" pitchFamily="34" charset="0"/>
                <a:cs typeface="Times New Roman" panose="02020603050405020304" pitchFamily="18" charset="0"/>
              </a:rPr>
              <a:t>Starts with foundational models, these are a commodity.</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80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800">
                <a:effectLst/>
                <a:latin typeface="Aptos" panose="020B0004020202020204" pitchFamily="34" charset="0"/>
                <a:ea typeface="Aptos" panose="020B0004020202020204" pitchFamily="34" charset="0"/>
                <a:cs typeface="Times New Roman" panose="02020603050405020304" pitchFamily="18" charset="0"/>
              </a:rPr>
              <a:t>The value is in the orchestrator/system. Where it can connect your knowledge, actions, autonomy</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80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800">
                <a:effectLst/>
                <a:latin typeface="Aptos" panose="020B0004020202020204" pitchFamily="34" charset="0"/>
                <a:ea typeface="Aptos" panose="020B0004020202020204" pitchFamily="34" charset="0"/>
                <a:cs typeface="Times New Roman" panose="02020603050405020304" pitchFamily="18" charset="0"/>
              </a:rPr>
              <a:t>Then its about where you consume – if user experience required.</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80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800">
                <a:effectLst/>
                <a:latin typeface="Aptos" panose="020B0004020202020204" pitchFamily="34" charset="0"/>
                <a:ea typeface="Aptos" panose="020B0004020202020204" pitchFamily="34" charset="0"/>
                <a:cs typeface="Times New Roman" panose="02020603050405020304" pitchFamily="18" charset="0"/>
              </a:rPr>
              <a:t>Multi-agents – went into preview a few weeks ago. </a:t>
            </a:r>
            <a:r>
              <a:rPr lang="en-US" sz="1800" b="0" i="0">
                <a:solidFill>
                  <a:srgbClr val="000000"/>
                </a:solidFill>
                <a:effectLst/>
                <a:latin typeface="Segoe UI" panose="020B0502040204020203" pitchFamily="34" charset="0"/>
              </a:rPr>
              <a:t>Agents can call additional agents, referred to multi-agent workflows. For example, Microsoft 365 Copilot may call Copilot agents to bring new skills and knowledge.</a:t>
            </a:r>
            <a:br>
              <a:rPr lang="en-US" sz="1800">
                <a:effectLst/>
                <a:latin typeface="Aptos" panose="020B0004020202020204" pitchFamily="34" charset="0"/>
                <a:ea typeface="Aptos" panose="020B0004020202020204" pitchFamily="34" charset="0"/>
                <a:cs typeface="Times New Roman" panose="02020603050405020304" pitchFamily="18" charset="0"/>
              </a:rPr>
            </a:br>
            <a:br>
              <a:rPr lang="en-US" sz="1800">
                <a:effectLst/>
                <a:latin typeface="Aptos" panose="020B0004020202020204" pitchFamily="34" charset="0"/>
                <a:ea typeface="Aptos" panose="020B0004020202020204" pitchFamily="34" charset="0"/>
                <a:cs typeface="Times New Roman" panose="02020603050405020304" pitchFamily="18" charset="0"/>
              </a:rPr>
            </a:br>
            <a:r>
              <a:rPr lang="en-US" sz="1800">
                <a:effectLst/>
                <a:latin typeface="Aptos" panose="020B0004020202020204" pitchFamily="34" charset="0"/>
                <a:ea typeface="Aptos" panose="020B0004020202020204" pitchFamily="34" charset="0"/>
                <a:cs typeface="Times New Roman" panose="02020603050405020304" pitchFamily="18" charset="0"/>
              </a:rPr>
              <a:t>We believe organizations will create a wide range of agents, from the simplest that respond when you prompt them, to the most advanced that act autonomously and make their own dynamic plans</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80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800">
                <a:solidFill>
                  <a:srgbClr val="A02B93"/>
                </a:solidFill>
                <a:effectLst/>
                <a:latin typeface="Aptos" panose="020B0004020202020204" pitchFamily="34" charset="0"/>
                <a:ea typeface="Aptos" panose="020B0004020202020204" pitchFamily="34" charset="0"/>
                <a:cs typeface="Times New Roman" panose="02020603050405020304" pitchFamily="18" charset="0"/>
              </a:rPr>
              <a:t>They come in all shapes and sizes. One thing to note, is that each agent is made up of the same components. </a:t>
            </a:r>
            <a:endParaRPr lang="en-US" sz="1200" b="0" i="0">
              <a:solidFill>
                <a:srgbClr val="000000"/>
              </a:solidFill>
              <a:effectLst/>
              <a:latin typeface="Segoe UI" panose="020B0502040204020203" pitchFamily="34" charset="0"/>
            </a:endParaRPr>
          </a:p>
          <a:p>
            <a:pPr algn="l" rtl="0" fontAlgn="base">
              <a:buFont typeface="Arial" panose="020B0604020202020204" pitchFamily="34" charset="0"/>
              <a:buNone/>
            </a:pPr>
            <a:endParaRPr lang="en-US" sz="1200" b="0" i="0">
              <a:solidFill>
                <a:srgbClr val="000000"/>
              </a:solidFill>
              <a:effectLst/>
              <a:latin typeface="Segoe UI" panose="020B0502040204020203" pitchFamily="34" charset="0"/>
            </a:endParaRPr>
          </a:p>
          <a:p>
            <a:endParaRPr lang="en-US"/>
          </a:p>
        </p:txBody>
      </p:sp>
      <p:sp>
        <p:nvSpPr>
          <p:cNvPr id="4" name="Slide Number Placeholder 3">
            <a:extLst>
              <a:ext uri="{FF2B5EF4-FFF2-40B4-BE49-F238E27FC236}">
                <a16:creationId xmlns:a16="http://schemas.microsoft.com/office/drawing/2014/main" id="{21CA0FA3-FDC4-4EC3-1B6D-6C7A45C146E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EA1AF-0C2A-41B3-B3C0-9CBC242AD0D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122775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B8C794-77EE-4724-B493-2E0907BFA55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67116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79B66-A084-4CFF-AB6A-A60B734A04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E78E08-0A73-F309-DAD1-031A9E58E9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4CEAAF-D3D5-0B7B-5623-65CE727C214D}"/>
              </a:ext>
            </a:extLst>
          </p:cNvPr>
          <p:cNvSpPr>
            <a:spLocks noGrp="1"/>
          </p:cNvSpPr>
          <p:nvPr>
            <p:ph type="body" idx="1"/>
          </p:nvPr>
        </p:nvSpPr>
        <p:spPr/>
        <p:txBody>
          <a:bodyPr/>
          <a:lstStyle/>
          <a:p>
            <a:pPr rtl="0"/>
            <a:endParaRPr lang="en-US"/>
          </a:p>
        </p:txBody>
      </p:sp>
      <p:sp>
        <p:nvSpPr>
          <p:cNvPr id="4" name="Slide Number Placeholder 3">
            <a:extLst>
              <a:ext uri="{FF2B5EF4-FFF2-40B4-BE49-F238E27FC236}">
                <a16:creationId xmlns:a16="http://schemas.microsoft.com/office/drawing/2014/main" id="{573BFBAA-EA6A-B077-72FF-90EB847A135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B8C794-77EE-4724-B493-2E0907BFA55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62185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C3777-00C7-C8A8-4980-7C24C4D43A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A6D487-8E96-3DC3-651C-4D272A1B76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6C4D01-E45B-5D89-36C0-822A03A0733B}"/>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7A94F662-E954-2A82-C03D-10A873128558}"/>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F58CAD1A-4C30-FB5D-D480-46A38416569B}"/>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743C64C5-97EA-55E5-53B0-A4E2B2041023}"/>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8/19/2025 1:22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9E617721-F57E-9D28-75FA-6B673E527CA3}"/>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3596643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0D60D-220B-21C6-CB66-2643B829B4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6BA46F-F774-2632-C8BD-9E33CBF467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BA1D61-EBD8-0D49-7206-520B1B85549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F6642DB-AA36-2B66-F66B-6060FC7A0CF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EA1AF-0C2A-41B3-B3C0-9CBC242AD0D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006813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926B3-7A0A-BBF9-7115-7733426ECA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3EB702-3734-3DC5-B06E-D2F0A1A44F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3C2219-95B4-88E2-48BC-E31E7A8A5F7F}"/>
              </a:ext>
            </a:extLst>
          </p:cNvPr>
          <p:cNvSpPr>
            <a:spLocks noGrp="1"/>
          </p:cNvSpPr>
          <p:nvPr>
            <p:ph type="body" idx="1"/>
          </p:nvPr>
        </p:nvSpPr>
        <p:spPr/>
        <p:txBody>
          <a:bodyPr/>
          <a:lstStyle/>
          <a:p>
            <a:endParaRPr lang="en-US">
              <a:effectLst/>
            </a:endParaRPr>
          </a:p>
        </p:txBody>
      </p:sp>
      <p:sp>
        <p:nvSpPr>
          <p:cNvPr id="4" name="Slide Number Placeholder 3">
            <a:extLst>
              <a:ext uri="{FF2B5EF4-FFF2-40B4-BE49-F238E27FC236}">
                <a16:creationId xmlns:a16="http://schemas.microsoft.com/office/drawing/2014/main" id="{4DC9EC3A-0566-4FCF-0AAE-74688938FF36}"/>
              </a:ext>
            </a:extLst>
          </p:cNvPr>
          <p:cNvSpPr>
            <a:spLocks noGrp="1"/>
          </p:cNvSpPr>
          <p:nvPr>
            <p:ph type="sldNum" sz="quarter" idx="5"/>
          </p:nvPr>
        </p:nvSpPr>
        <p:spPr/>
        <p:txBody>
          <a:bodyPr/>
          <a:lstStyle/>
          <a:p>
            <a:fld id="{7EB8C794-77EE-4724-B493-2E0907BFA558}" type="slidenum">
              <a:rPr lang="en-GB" smtClean="0"/>
              <a:t>18</a:t>
            </a:fld>
            <a:endParaRPr lang="en-GB"/>
          </a:p>
        </p:txBody>
      </p:sp>
    </p:spTree>
    <p:extLst>
      <p:ext uri="{BB962C8B-B14F-4D97-AF65-F5344CB8AC3E}">
        <p14:creationId xmlns:p14="http://schemas.microsoft.com/office/powerpoint/2010/main" val="32708432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31832A-82B1-0808-16F0-855CE5BBAF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DF0435-CCF8-204B-A298-2212E0D32E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9177E4-B744-1083-EEC5-994C7FC5E41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99DF978-5636-AFC0-6868-2637FBD1E15B}"/>
              </a:ext>
            </a:extLst>
          </p:cNvPr>
          <p:cNvSpPr>
            <a:spLocks noGrp="1"/>
          </p:cNvSpPr>
          <p:nvPr>
            <p:ph type="sldNum" sz="quarter" idx="5"/>
          </p:nvPr>
        </p:nvSpPr>
        <p:spPr/>
        <p:txBody>
          <a:bodyPr/>
          <a:lstStyle/>
          <a:p>
            <a:fld id="{7EB8C794-77EE-4724-B493-2E0907BFA558}" type="slidenum">
              <a:rPr lang="en-GB" smtClean="0"/>
              <a:t>19</a:t>
            </a:fld>
            <a:endParaRPr lang="en-GB"/>
          </a:p>
        </p:txBody>
      </p:sp>
    </p:spTree>
    <p:extLst>
      <p:ext uri="{BB962C8B-B14F-4D97-AF65-F5344CB8AC3E}">
        <p14:creationId xmlns:p14="http://schemas.microsoft.com/office/powerpoint/2010/main" val="19806645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46D098-9BD8-296B-E01A-9FEC44EE41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86F2C4-0082-A345-BA50-49685733DF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DD2C0F-85D2-0D5F-3B36-D51C8B3F08FA}"/>
              </a:ext>
            </a:extLst>
          </p:cNvPr>
          <p:cNvSpPr>
            <a:spLocks noGrp="1"/>
          </p:cNvSpPr>
          <p:nvPr>
            <p:ph type="body" idx="1"/>
          </p:nvPr>
        </p:nvSpPr>
        <p:spPr/>
        <p:txBody>
          <a:bodyPr/>
          <a:lstStyle/>
          <a:p>
            <a:r>
              <a:rPr lang="en-US" b="1">
                <a:effectLst/>
              </a:rPr>
              <a:t>Topic Inputs &amp; Auto-Prompting:</a:t>
            </a:r>
            <a:r>
              <a:rPr lang="en-US">
                <a:effectLst/>
              </a:rPr>
              <a:t> In generative mode, the agent will automatically prompt the user for any </a:t>
            </a:r>
            <a:r>
              <a:rPr lang="en-US" b="1">
                <a:effectLst/>
              </a:rPr>
              <a:t>missing topic or action inputs</a:t>
            </a:r>
            <a:r>
              <a:rPr lang="en-US">
                <a:effectLst/>
              </a:rPr>
              <a:t>. This is a game changer for designing conversations. You define in your topic that, say, “Reset Password” needs a Username. If the user doesn’t provide one initially, the bot will auto-generate a question to get it</a:t>
            </a:r>
            <a:r>
              <a:rPr lang="en-US">
                <a:effectLst/>
                <a:hlinkClick r:id="rId3" tooltip="Orchestrate agent behavior with generative AI - Microsoft Copilot ..."/>
              </a:rPr>
              <a:t>2</a:t>
            </a:r>
            <a:r>
              <a:rPr lang="en-US">
                <a:effectLst/>
              </a:rPr>
              <a:t>. You don’t have to manually write “What is your username?” – it figures that out from the input’s name/description. Make sure to give your inputs clear names (like “Username”) and maybe a description (“the account username to reset”) – the AI uses that to ask nicely. This feature makes interactions smoother. It also works for actions (if an action needs parameters, the bot will ask the user if it doesn’t have them yet). </a:t>
            </a:r>
            <a:r>
              <a:rPr lang="en-US" b="1">
                <a:effectLst/>
              </a:rPr>
              <a:t>Best practice:</a:t>
            </a:r>
            <a:r>
              <a:rPr lang="en-US">
                <a:effectLst/>
              </a:rPr>
              <a:t> Do define input and output parameters for your topics where appropriate. It helps the AI chain things together. For example, if Topic A outputs an “</a:t>
            </a:r>
            <a:r>
              <a:rPr lang="en-US" err="1">
                <a:effectLst/>
              </a:rPr>
              <a:t>OrderID</a:t>
            </a:r>
            <a:r>
              <a:rPr lang="en-US">
                <a:effectLst/>
              </a:rPr>
              <a:t>” and Topic B can take an “</a:t>
            </a:r>
            <a:r>
              <a:rPr lang="en-US" err="1">
                <a:effectLst/>
              </a:rPr>
              <a:t>OrderID</a:t>
            </a:r>
            <a:r>
              <a:rPr lang="en-US">
                <a:effectLst/>
              </a:rPr>
              <a:t>” as input, the AI can seamlessly pass data from A to B without bothering the user in between.</a:t>
            </a:r>
          </a:p>
          <a:p>
            <a:endParaRPr lang="en-US">
              <a:effectLst/>
            </a:endParaRPr>
          </a:p>
          <a:p>
            <a:r>
              <a:rPr lang="en-US" b="1">
                <a:effectLst/>
              </a:rPr>
              <a:t>Chaining Actions/Topics (Tool Orchestration):</a:t>
            </a:r>
            <a:r>
              <a:rPr lang="en-US">
                <a:effectLst/>
              </a:rPr>
              <a:t> We’ve discussed this, but to stress: the agent can use multiple “tools” in one query. It treats topics, actions, and knowledge lookups all as potential tools to get the answer</a:t>
            </a:r>
            <a:r>
              <a:rPr lang="en-US">
                <a:effectLst/>
                <a:hlinkClick r:id="rId3" tooltip="Orchestrate agent behavior with generative AI - Microsoft Copilot ..."/>
              </a:rPr>
              <a:t>22</a:t>
            </a:r>
            <a:r>
              <a:rPr lang="en-US">
                <a:effectLst/>
              </a:rPr>
              <a:t>. You’ll sometimes hear this called an </a:t>
            </a:r>
            <a:r>
              <a:rPr lang="en-US" b="1">
                <a:effectLst/>
              </a:rPr>
              <a:t>agent with a tool planner</a:t>
            </a:r>
            <a:r>
              <a:rPr lang="en-US">
                <a:effectLst/>
              </a:rPr>
              <a:t>. As a maker, you want to </a:t>
            </a:r>
            <a:r>
              <a:rPr lang="en-US" b="1">
                <a:effectLst/>
              </a:rPr>
              <a:t>supply the agent with a good toolkit</a:t>
            </a:r>
            <a:r>
              <a:rPr lang="en-US">
                <a:effectLst/>
              </a:rPr>
              <a:t>. That means connecting useful actions (like “Create Support Ticket”, “Get Weather Forecast”, whatever your scenario demands) and writing topics for key flows. Then, trust the AI to mix and match. It’s magical to see it say, “I’ve done X and Y for you” when that required two different operations. To help it, name your actions clearly (“</a:t>
            </a:r>
            <a:r>
              <a:rPr lang="en-US" err="1">
                <a:effectLst/>
              </a:rPr>
              <a:t>GetSupportHours</a:t>
            </a:r>
            <a:r>
              <a:rPr lang="en-US">
                <a:effectLst/>
              </a:rPr>
              <a:t>” vs “Flow1”) and describe them. The AI considers action names and descriptions when deciding to use them</a:t>
            </a:r>
            <a:r>
              <a:rPr lang="en-US">
                <a:effectLst/>
                <a:hlinkClick r:id="rId3" tooltip="Orchestrate agent behavior with generative AI - Microsoft Copilot ..."/>
              </a:rPr>
              <a:t>2</a:t>
            </a:r>
            <a:r>
              <a:rPr lang="en-US">
                <a:effectLst/>
              </a:rPr>
              <a:t>. If the user asks something that an action can do, and you’ve labeled it well, the agent will use it. This is how you leverage existing APIs in a conversational way. Also, ensure your knowledge base is populated with up-to-date info – the agent will include knowledge answers proactively even if you didn’t think of adding a topic for that question.</a:t>
            </a:r>
          </a:p>
          <a:p>
            <a:endParaRPr lang="en-US">
              <a:effectLst/>
            </a:endParaRPr>
          </a:p>
          <a:p>
            <a:r>
              <a:rPr lang="en-US" b="1">
                <a:effectLst/>
              </a:rPr>
              <a:t>Follow-up Question Suggestions:</a:t>
            </a:r>
            <a:r>
              <a:rPr lang="en-US">
                <a:effectLst/>
              </a:rPr>
              <a:t> Generative agents can be </a:t>
            </a:r>
            <a:r>
              <a:rPr lang="en-US" b="1">
                <a:effectLst/>
              </a:rPr>
              <a:t>proactive</a:t>
            </a:r>
            <a:r>
              <a:rPr lang="en-US">
                <a:effectLst/>
              </a:rPr>
              <a:t>. They not only ask questions to clarify user input, but sometimes they might suggest a logical next step. For example, after the bot helps a user book a flight, it might volunteer, “Do you also want me to look for hotels at your destination?” This isn't a built-in guarantee, but the flexibility of the AI allows such behavior if guided. You can encourage it by writing your topics in a way that outputs a suggestion or adding a line in the system instructions like “After completing a task, offer further assistance if relevant.” Many users appreciate a bot that can anticipate needs. Just be careful to only suggest truly relevant things (don’t annoy the user with off-base suggestions). In our password reset example, the bot could have asked, “Do you need help with anything else?” – a simple polite prompt. But it could even get clever: if the account got locked, maybe also offer “Would you like to update your recovery email on file to avoid lockouts?” – something related. This kind of </a:t>
            </a:r>
            <a:r>
              <a:rPr lang="en-US" b="1">
                <a:effectLst/>
              </a:rPr>
              <a:t>next-best-action prompting</a:t>
            </a:r>
            <a:r>
              <a:rPr lang="en-US">
                <a:effectLst/>
              </a:rPr>
              <a:t> can make the bot seem intelligent and caring, almost like a helpdesk agent who doesn’t just solve the issue but ensures everything else is okay. It’s a subtle way to </a:t>
            </a:r>
            <a:r>
              <a:rPr lang="en-US" b="1">
                <a:effectLst/>
              </a:rPr>
              <a:t>delight users</a:t>
            </a:r>
            <a:r>
              <a:rPr lang="en-US">
                <a:effectLst/>
              </a:rPr>
              <a:t>. Keep an eye on your bot’s transcripts to see if it ever goes too far or makes odd suggestions, and fine-tune accordingly. When done right, it’s very powerful.</a:t>
            </a:r>
          </a:p>
          <a:p>
            <a:endParaRPr lang="en-US">
              <a:effectLst/>
            </a:endParaRPr>
          </a:p>
          <a:p>
            <a:r>
              <a:rPr lang="en-US" b="1">
                <a:effectLst/>
              </a:rPr>
              <a:t>Use Hybrid as Needed:</a:t>
            </a:r>
            <a:r>
              <a:rPr lang="en-US">
                <a:effectLst/>
              </a:rPr>
              <a:t> You don’t have to choose ALL generative or nothing. In fact, many real deployments use a mix. For certain critical flows, you might still use classic-style topics (with fixed messaging) and simply rely on generative mode to route to them. You can also configure knowledge sources carefully so the AI only uses trusted info. If there’s a question it shouldn’t answer with AI (maybe due to compliance), you can handle that via a classic topic or disable that content in knowledge. Generative mode in Copilot Studio has some admin controls — an admin can turn it off environment-wide if needed</a:t>
            </a:r>
            <a:r>
              <a:rPr lang="en-US">
                <a:effectLst/>
                <a:hlinkClick r:id="rId3" tooltip="Orchestrate agent behavior with generative AI - Microsoft Copilot ..."/>
              </a:rPr>
              <a:t>2</a:t>
            </a:r>
            <a:r>
              <a:rPr lang="en-US">
                <a:effectLst/>
              </a:rPr>
              <a:t> (for highly regulated cases). But assuming it’s on, you can still design a bit of a </a:t>
            </a:r>
            <a:r>
              <a:rPr lang="en-US" b="1">
                <a:effectLst/>
              </a:rPr>
              <a:t>safety harness</a:t>
            </a:r>
            <a:r>
              <a:rPr lang="en-US">
                <a:effectLst/>
              </a:rPr>
              <a:t>: e.g., turn off the “Multiple Topics Matched” system topic (since it doesn’t work now in gen mode, as mentioned), or keep certain sensitive actions out of the agent’s toolset. The key is: you have flexibility. Generative orchestration doesn’t mean you abandon all structure; rather, you add an AI brain on top of your structure.</a:t>
            </a:r>
          </a:p>
          <a:p>
            <a:endParaRPr lang="en-US">
              <a:effectLst/>
            </a:endParaRPr>
          </a:p>
          <a:p>
            <a:r>
              <a:rPr lang="en-US" b="1">
                <a:effectLst/>
              </a:rPr>
              <a:t>Testing and Tuning:</a:t>
            </a:r>
            <a:r>
              <a:rPr lang="en-US">
                <a:effectLst/>
              </a:rPr>
              <a:t> When building with generative mode, spend time in the Test chat and use the </a:t>
            </a:r>
            <a:r>
              <a:rPr lang="en-US" b="1">
                <a:effectLst/>
              </a:rPr>
              <a:t>“Conversation plan” viewer</a:t>
            </a:r>
            <a:r>
              <a:rPr lang="en-US">
                <a:effectLst/>
              </a:rPr>
              <a:t> (if available in the UI preview) to see what the AI is doing. It often lists which topics/actions it picked. This is super helpful – if it picks the wrong one, you know you need to change something (maybe adjust that topic’s description or even disable it if it’s causing noise). Also monitor the chat transcripts when users start using the bot. Look for any hallucinated answers or user feedback like “that’s not correct.” If you see issues, address them: perhaps add a missing piece of info to the knowledge base, or clarify a topic. Over time, your bot will get better and better. Another tip: provide some </a:t>
            </a:r>
            <a:r>
              <a:rPr lang="en-US" b="1">
                <a:effectLst/>
              </a:rPr>
              <a:t>example utterances</a:t>
            </a:r>
            <a:r>
              <a:rPr lang="en-US">
                <a:effectLst/>
              </a:rPr>
              <a:t> to your topics as part of description or separate “alternate phrasing” field (if available). Some makers found that listing a couple of example user queries in the topic description helps the AI understand usage (since the LLM might have been trained on similar structures). But don’t overload it – keep descriptions concise.</a:t>
            </a:r>
          </a:p>
          <a:p>
            <a:endParaRPr lang="en-US">
              <a:effectLst/>
            </a:endParaRPr>
          </a:p>
        </p:txBody>
      </p:sp>
      <p:sp>
        <p:nvSpPr>
          <p:cNvPr id="4" name="Slide Number Placeholder 3">
            <a:extLst>
              <a:ext uri="{FF2B5EF4-FFF2-40B4-BE49-F238E27FC236}">
                <a16:creationId xmlns:a16="http://schemas.microsoft.com/office/drawing/2014/main" id="{3F4B711F-E398-6A12-9EAA-D3B316B7D2E8}"/>
              </a:ext>
            </a:extLst>
          </p:cNvPr>
          <p:cNvSpPr>
            <a:spLocks noGrp="1"/>
          </p:cNvSpPr>
          <p:nvPr>
            <p:ph type="sldNum" sz="quarter" idx="5"/>
          </p:nvPr>
        </p:nvSpPr>
        <p:spPr/>
        <p:txBody>
          <a:bodyPr/>
          <a:lstStyle/>
          <a:p>
            <a:fld id="{7EB8C794-77EE-4724-B493-2E0907BFA558}" type="slidenum">
              <a:rPr lang="en-GB" smtClean="0"/>
              <a:t>20</a:t>
            </a:fld>
            <a:endParaRPr lang="en-GB"/>
          </a:p>
        </p:txBody>
      </p:sp>
    </p:spTree>
    <p:extLst>
      <p:ext uri="{BB962C8B-B14F-4D97-AF65-F5344CB8AC3E}">
        <p14:creationId xmlns:p14="http://schemas.microsoft.com/office/powerpoint/2010/main" val="40532375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E0120-42B4-08AA-3DA0-378CFF32D7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E97B1E-82E2-3447-B084-76EA8796F0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D2544B-F173-B71A-62D1-01003E9E0D50}"/>
              </a:ext>
            </a:extLst>
          </p:cNvPr>
          <p:cNvSpPr>
            <a:spLocks noGrp="1"/>
          </p:cNvSpPr>
          <p:nvPr>
            <p:ph type="body" idx="1"/>
          </p:nvPr>
        </p:nvSpPr>
        <p:spPr/>
        <p:txBody>
          <a:bodyPr/>
          <a:lstStyle/>
          <a:p>
            <a:endParaRPr lang="en-US">
              <a:effectLst/>
            </a:endParaRPr>
          </a:p>
        </p:txBody>
      </p:sp>
      <p:sp>
        <p:nvSpPr>
          <p:cNvPr id="4" name="Slide Number Placeholder 3">
            <a:extLst>
              <a:ext uri="{FF2B5EF4-FFF2-40B4-BE49-F238E27FC236}">
                <a16:creationId xmlns:a16="http://schemas.microsoft.com/office/drawing/2014/main" id="{827415D3-D86A-70D8-D6F3-4049385A1EF9}"/>
              </a:ext>
            </a:extLst>
          </p:cNvPr>
          <p:cNvSpPr>
            <a:spLocks noGrp="1"/>
          </p:cNvSpPr>
          <p:nvPr>
            <p:ph type="sldNum" sz="quarter" idx="5"/>
          </p:nvPr>
        </p:nvSpPr>
        <p:spPr/>
        <p:txBody>
          <a:bodyPr/>
          <a:lstStyle/>
          <a:p>
            <a:fld id="{7EB8C794-77EE-4724-B493-2E0907BFA558}" type="slidenum">
              <a:rPr lang="en-GB" smtClean="0"/>
              <a:t>21</a:t>
            </a:fld>
            <a:endParaRPr lang="en-GB"/>
          </a:p>
        </p:txBody>
      </p:sp>
    </p:spTree>
    <p:extLst>
      <p:ext uri="{BB962C8B-B14F-4D97-AF65-F5344CB8AC3E}">
        <p14:creationId xmlns:p14="http://schemas.microsoft.com/office/powerpoint/2010/main" val="36345867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AEB1F8-F429-963D-26D7-864FA72570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782F2B-5CBC-905B-3269-E36E878143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F37AF8-FC13-0DBC-9786-1702C2656762}"/>
              </a:ext>
            </a:extLst>
          </p:cNvPr>
          <p:cNvSpPr>
            <a:spLocks noGrp="1"/>
          </p:cNvSpPr>
          <p:nvPr>
            <p:ph type="body" idx="1"/>
          </p:nvPr>
        </p:nvSpPr>
        <p:spPr/>
        <p:txBody>
          <a:bodyPr/>
          <a:lstStyle/>
          <a:p>
            <a:endParaRPr lang="en-US">
              <a:effectLst/>
            </a:endParaRPr>
          </a:p>
        </p:txBody>
      </p:sp>
      <p:sp>
        <p:nvSpPr>
          <p:cNvPr id="4" name="Slide Number Placeholder 3">
            <a:extLst>
              <a:ext uri="{FF2B5EF4-FFF2-40B4-BE49-F238E27FC236}">
                <a16:creationId xmlns:a16="http://schemas.microsoft.com/office/drawing/2014/main" id="{47646445-6574-A3D0-7758-1149D8673FA7}"/>
              </a:ext>
            </a:extLst>
          </p:cNvPr>
          <p:cNvSpPr>
            <a:spLocks noGrp="1"/>
          </p:cNvSpPr>
          <p:nvPr>
            <p:ph type="sldNum" sz="quarter" idx="5"/>
          </p:nvPr>
        </p:nvSpPr>
        <p:spPr/>
        <p:txBody>
          <a:bodyPr/>
          <a:lstStyle/>
          <a:p>
            <a:fld id="{7EB8C794-77EE-4724-B493-2E0907BFA558}" type="slidenum">
              <a:rPr lang="en-GB" smtClean="0"/>
              <a:t>22</a:t>
            </a:fld>
            <a:endParaRPr lang="en-GB"/>
          </a:p>
        </p:txBody>
      </p:sp>
    </p:spTree>
    <p:extLst>
      <p:ext uri="{BB962C8B-B14F-4D97-AF65-F5344CB8AC3E}">
        <p14:creationId xmlns:p14="http://schemas.microsoft.com/office/powerpoint/2010/main" val="2563329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8/19/2025 1:22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a:t>
            </a:fld>
            <a:endParaRPr lang="en-US"/>
          </a:p>
        </p:txBody>
      </p:sp>
    </p:spTree>
    <p:extLst>
      <p:ext uri="{BB962C8B-B14F-4D97-AF65-F5344CB8AC3E}">
        <p14:creationId xmlns:p14="http://schemas.microsoft.com/office/powerpoint/2010/main" val="19751750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77370E-7D6E-8141-F47A-5D921A5B0A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186A90-ECD4-3DA3-236A-AD00E78143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A6E239-23B6-587B-CFB4-74E5CA81185B}"/>
              </a:ext>
            </a:extLst>
          </p:cNvPr>
          <p:cNvSpPr>
            <a:spLocks noGrp="1"/>
          </p:cNvSpPr>
          <p:nvPr>
            <p:ph type="body" idx="1"/>
          </p:nvPr>
        </p:nvSpPr>
        <p:spPr/>
        <p:txBody>
          <a:bodyPr/>
          <a:lstStyle/>
          <a:p>
            <a:r>
              <a:rPr lang="en-US">
                <a:effectLst/>
              </a:rPr>
              <a:t>1. Gen Orch Demo</a:t>
            </a:r>
          </a:p>
          <a:p>
            <a:r>
              <a:rPr lang="en-US">
                <a:effectLst/>
              </a:rPr>
              <a:t>2. Gen Orch Demo</a:t>
            </a:r>
          </a:p>
          <a:p>
            <a:r>
              <a:rPr lang="en-US">
                <a:effectLst/>
              </a:rPr>
              <a:t>3. LCYC with citations</a:t>
            </a:r>
          </a:p>
        </p:txBody>
      </p:sp>
      <p:sp>
        <p:nvSpPr>
          <p:cNvPr id="4" name="Slide Number Placeholder 3">
            <a:extLst>
              <a:ext uri="{FF2B5EF4-FFF2-40B4-BE49-F238E27FC236}">
                <a16:creationId xmlns:a16="http://schemas.microsoft.com/office/drawing/2014/main" id="{BC43B090-B3F5-8563-5BE9-1504179E7053}"/>
              </a:ext>
            </a:extLst>
          </p:cNvPr>
          <p:cNvSpPr>
            <a:spLocks noGrp="1"/>
          </p:cNvSpPr>
          <p:nvPr>
            <p:ph type="sldNum" sz="quarter" idx="5"/>
          </p:nvPr>
        </p:nvSpPr>
        <p:spPr/>
        <p:txBody>
          <a:bodyPr/>
          <a:lstStyle/>
          <a:p>
            <a:fld id="{7EB8C794-77EE-4724-B493-2E0907BFA558}" type="slidenum">
              <a:rPr lang="en-GB" smtClean="0"/>
              <a:t>23</a:t>
            </a:fld>
            <a:endParaRPr lang="en-GB"/>
          </a:p>
        </p:txBody>
      </p:sp>
    </p:spTree>
    <p:extLst>
      <p:ext uri="{BB962C8B-B14F-4D97-AF65-F5344CB8AC3E}">
        <p14:creationId xmlns:p14="http://schemas.microsoft.com/office/powerpoint/2010/main" val="598867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rPr>
              <a:t>Gen Orch Demo</a:t>
            </a:r>
          </a:p>
          <a:p>
            <a:endParaRPr lang="en-US"/>
          </a:p>
        </p:txBody>
      </p:sp>
      <p:sp>
        <p:nvSpPr>
          <p:cNvPr id="4" name="Slide Number Placeholder 3"/>
          <p:cNvSpPr>
            <a:spLocks noGrp="1"/>
          </p:cNvSpPr>
          <p:nvPr>
            <p:ph type="sldNum" sz="quarter" idx="5"/>
          </p:nvPr>
        </p:nvSpPr>
        <p:spPr/>
        <p:txBody>
          <a:bodyPr/>
          <a:lstStyle/>
          <a:p>
            <a:fld id="{7EB8C794-77EE-4724-B493-2E0907BFA558}" type="slidenum">
              <a:rPr lang="en-GB" smtClean="0"/>
              <a:t>24</a:t>
            </a:fld>
            <a:endParaRPr lang="en-GB"/>
          </a:p>
        </p:txBody>
      </p:sp>
    </p:spTree>
    <p:extLst>
      <p:ext uri="{BB962C8B-B14F-4D97-AF65-F5344CB8AC3E}">
        <p14:creationId xmlns:p14="http://schemas.microsoft.com/office/powerpoint/2010/main" val="13249578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rPr>
              <a:t>Gen Orch Demo</a:t>
            </a:r>
          </a:p>
          <a:p>
            <a:endParaRPr lang="en-US"/>
          </a:p>
        </p:txBody>
      </p:sp>
      <p:sp>
        <p:nvSpPr>
          <p:cNvPr id="4" name="Slide Number Placeholder 3"/>
          <p:cNvSpPr>
            <a:spLocks noGrp="1"/>
          </p:cNvSpPr>
          <p:nvPr>
            <p:ph type="sldNum" sz="quarter" idx="5"/>
          </p:nvPr>
        </p:nvSpPr>
        <p:spPr/>
        <p:txBody>
          <a:bodyPr/>
          <a:lstStyle/>
          <a:p>
            <a:fld id="{7EB8C794-77EE-4724-B493-2E0907BFA558}" type="slidenum">
              <a:rPr lang="en-GB" smtClean="0"/>
              <a:t>25</a:t>
            </a:fld>
            <a:endParaRPr lang="en-GB"/>
          </a:p>
        </p:txBody>
      </p:sp>
    </p:spTree>
    <p:extLst>
      <p:ext uri="{BB962C8B-B14F-4D97-AF65-F5344CB8AC3E}">
        <p14:creationId xmlns:p14="http://schemas.microsoft.com/office/powerpoint/2010/main" val="4806647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Demo LCYC citation </a:t>
            </a:r>
          </a:p>
        </p:txBody>
      </p:sp>
      <p:sp>
        <p:nvSpPr>
          <p:cNvPr id="4" name="Slide Number Placeholder 3"/>
          <p:cNvSpPr>
            <a:spLocks noGrp="1"/>
          </p:cNvSpPr>
          <p:nvPr>
            <p:ph type="sldNum" sz="quarter" idx="5"/>
          </p:nvPr>
        </p:nvSpPr>
        <p:spPr/>
        <p:txBody>
          <a:bodyPr/>
          <a:lstStyle/>
          <a:p>
            <a:fld id="{7EB8C794-77EE-4724-B493-2E0907BFA558}" type="slidenum">
              <a:rPr lang="en-GB" smtClean="0"/>
              <a:t>26</a:t>
            </a:fld>
            <a:endParaRPr lang="en-GB"/>
          </a:p>
        </p:txBody>
      </p:sp>
    </p:spTree>
    <p:extLst>
      <p:ext uri="{BB962C8B-B14F-4D97-AF65-F5344CB8AC3E}">
        <p14:creationId xmlns:p14="http://schemas.microsoft.com/office/powerpoint/2010/main" val="34484253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914AD-ECFA-7184-F9AD-E7CDAC6D03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244BD1-DA05-27CE-BD83-C82A789399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B1DC14-E38A-0025-F25E-687A2D35DA5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5269540-544C-C325-D321-606E3FCCBBC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B8C794-77EE-4724-B493-2E0907BFA55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32384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0F6A02-3B5C-4A74-A7E3-BC38BECBACC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312600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DD3BB-388B-713F-575A-E255ABF503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B40959-5F16-9C29-4C36-2A897F6702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F343B5-3A2F-E311-864D-6658F30B5A9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BCB477E-92C9-95DC-6D25-E37E7A46FA8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C9712-05E4-4D02-B545-0DE9625B2F3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774749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9D4B4-B75E-CF8F-1EF7-3F82A6045C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01D5BF-5094-38BC-CF30-B1B268122E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199ABD-5198-6F3F-99E5-21ADC6DBE9E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2966FD4-B064-D83E-1B8F-7C7D87E535F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B8C794-77EE-4724-B493-2E0907BFA55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24706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Gary’s demo</a:t>
            </a:r>
          </a:p>
        </p:txBody>
      </p:sp>
      <p:sp>
        <p:nvSpPr>
          <p:cNvPr id="4" name="Slide Number Placeholder 3"/>
          <p:cNvSpPr>
            <a:spLocks noGrp="1"/>
          </p:cNvSpPr>
          <p:nvPr>
            <p:ph type="sldNum" sz="quarter" idx="5"/>
          </p:nvPr>
        </p:nvSpPr>
        <p:spPr/>
        <p:txBody>
          <a:bodyPr/>
          <a:lstStyle/>
          <a:p>
            <a:fld id="{7EB8C794-77EE-4724-B493-2E0907BFA558}" type="slidenum">
              <a:rPr lang="en-GB" smtClean="0"/>
              <a:t>32</a:t>
            </a:fld>
            <a:endParaRPr lang="en-GB"/>
          </a:p>
        </p:txBody>
      </p:sp>
    </p:spTree>
    <p:extLst>
      <p:ext uri="{BB962C8B-B14F-4D97-AF65-F5344CB8AC3E}">
        <p14:creationId xmlns:p14="http://schemas.microsoft.com/office/powerpoint/2010/main" val="36779320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985003-E1D3-CF5B-9576-528D533600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FDDA5B-F4E0-0B0D-B9E6-8A266F29CE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96EA83-A7A6-05E4-4624-7BAE9B9F5FA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6EC8709-ED5D-B27E-B566-73D0C3E10BA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B8C794-77EE-4724-B493-2E0907BFA55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8734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CA610D-5A49-5896-04D4-9AA2FAB5CF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7AE6A3-1BD5-A8D3-05EC-B60280F7F9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C03FA8-AF7D-01F2-2937-84182E6F9886}"/>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71A410AE-9870-9AB3-A119-C38F85D2E8D1}"/>
              </a:ext>
            </a:extLst>
          </p:cNvPr>
          <p:cNvSpPr>
            <a:spLocks noGrp="1"/>
          </p:cNvSpPr>
          <p:nvPr>
            <p:ph type="hdr" sz="quarter"/>
          </p:nvPr>
        </p:nvSpPr>
        <p:spPr/>
        <p:txBody>
          <a:bodyPr/>
          <a:lstStyle/>
          <a:p>
            <a:pPr defTabSz="985817">
              <a:defRPr/>
            </a:pPr>
            <a:endParaRPr lang="en-US">
              <a:solidFill>
                <a:prstClr val="black"/>
              </a:solidFill>
              <a:latin typeface="Segoe UI" pitchFamily="34" charset="0"/>
            </a:endParaRPr>
          </a:p>
        </p:txBody>
      </p:sp>
      <p:sp>
        <p:nvSpPr>
          <p:cNvPr id="5" name="Footer Placeholder 4">
            <a:extLst>
              <a:ext uri="{FF2B5EF4-FFF2-40B4-BE49-F238E27FC236}">
                <a16:creationId xmlns:a16="http://schemas.microsoft.com/office/drawing/2014/main" id="{B3B923DA-A78D-AF69-99E0-DFE1D5409164}"/>
              </a:ext>
            </a:extLst>
          </p:cNvPr>
          <p:cNvSpPr>
            <a:spLocks noGrp="1"/>
          </p:cNvSpPr>
          <p:nvPr>
            <p:ph type="ftr" sz="quarter" idx="4"/>
          </p:nvPr>
        </p:nvSpPr>
        <p:spPr/>
        <p:txBody>
          <a:bodyPr/>
          <a:lstStyle/>
          <a:p>
            <a:pPr marL="604019" defTabSz="966113" eaLnBrk="0" hangingPunct="0">
              <a:defRPr/>
            </a:pPr>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a:t>
            </a:r>
          </a:p>
        </p:txBody>
      </p:sp>
      <p:sp>
        <p:nvSpPr>
          <p:cNvPr id="6" name="Slide Number Placeholder 5">
            <a:extLst>
              <a:ext uri="{FF2B5EF4-FFF2-40B4-BE49-F238E27FC236}">
                <a16:creationId xmlns:a16="http://schemas.microsoft.com/office/drawing/2014/main" id="{C2FD70B5-F13A-660B-3D0D-A87FD69DEF71}"/>
              </a:ext>
            </a:extLst>
          </p:cNvPr>
          <p:cNvSpPr>
            <a:spLocks noGrp="1"/>
          </p:cNvSpPr>
          <p:nvPr>
            <p:ph type="sldNum" sz="quarter" idx="5"/>
          </p:nvPr>
        </p:nvSpPr>
        <p:spPr/>
        <p:txBody>
          <a:bodyPr/>
          <a:lstStyle/>
          <a:p>
            <a:pPr defTabSz="985817">
              <a:defRPr/>
            </a:pPr>
            <a:fld id="{B4008EB6-D09E-4580-8CD6-DDB14511944F}" type="slidenum">
              <a:rPr lang="en-US">
                <a:solidFill>
                  <a:prstClr val="black"/>
                </a:solidFill>
                <a:latin typeface="Segoe UI" pitchFamily="34" charset="0"/>
              </a:rPr>
              <a:pPr defTabSz="985817">
                <a:defRPr/>
              </a:pPr>
              <a:t>4</a:t>
            </a:fld>
            <a:endParaRPr lang="en-US">
              <a:solidFill>
                <a:prstClr val="black"/>
              </a:solidFill>
              <a:latin typeface="Segoe UI" pitchFamily="34" charset="0"/>
            </a:endParaRPr>
          </a:p>
        </p:txBody>
      </p:sp>
    </p:spTree>
    <p:extLst>
      <p:ext uri="{BB962C8B-B14F-4D97-AF65-F5344CB8AC3E}">
        <p14:creationId xmlns:p14="http://schemas.microsoft.com/office/powerpoint/2010/main" val="10565486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82673-658B-AF84-C495-3603A5E7B2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D4849A-5AFF-C7D0-74FC-0C2D856E55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190E9D-E1C0-12C5-0B20-66ED202727A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9285CF6-825C-8311-983C-67D712AD7775}"/>
              </a:ext>
            </a:extLst>
          </p:cNvPr>
          <p:cNvSpPr>
            <a:spLocks noGrp="1"/>
          </p:cNvSpPr>
          <p:nvPr>
            <p:ph type="sldNum" sz="quarter" idx="5"/>
          </p:nvPr>
        </p:nvSpPr>
        <p:spPr/>
        <p:txBody>
          <a:bodyPr/>
          <a:lstStyle/>
          <a:p>
            <a:fld id="{7EB8C794-77EE-4724-B493-2E0907BFA558}" type="slidenum">
              <a:rPr lang="en-GB" smtClean="0"/>
              <a:t>34</a:t>
            </a:fld>
            <a:endParaRPr lang="en-GB"/>
          </a:p>
        </p:txBody>
      </p:sp>
    </p:spTree>
    <p:extLst>
      <p:ext uri="{BB962C8B-B14F-4D97-AF65-F5344CB8AC3E}">
        <p14:creationId xmlns:p14="http://schemas.microsoft.com/office/powerpoint/2010/main" val="28530627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effectLst/>
              </a:rPr>
              <a:t>Less Predictability &amp; Control:</a:t>
            </a:r>
            <a:r>
              <a:rPr lang="en-US">
                <a:effectLst/>
              </a:rPr>
              <a:t> Because an AI is deciding the path and even wording of responses, you don’t have 100% guaranteed deterministic behavior. The bot might choose an unexpected route to answer a question. For example, it might use a knowledge doc to answer something even though you </a:t>
            </a:r>
            <a:r>
              <a:rPr lang="en-US" i="1">
                <a:effectLst/>
              </a:rPr>
              <a:t>thought</a:t>
            </a:r>
            <a:r>
              <a:rPr lang="en-US">
                <a:effectLst/>
              </a:rPr>
              <a:t> your scripted topic should handle it – perhaps your topic description wasn’t clear enough, so it went with knowledge. Also, the exact phrasing of responses will vary. This can be disconcerting if you need very consistent messaging. It requires thorough testing and possibly adding constraints (like system messages with instructions) to guide the AI. In short, you </a:t>
            </a:r>
            <a:r>
              <a:rPr lang="en-US" b="1">
                <a:effectLst/>
              </a:rPr>
              <a:t>trade some control for flexibility</a:t>
            </a:r>
            <a:r>
              <a:rPr lang="en-US">
                <a:effectLst/>
              </a:rPr>
              <a:t>. Most find the trade-off worth it, but it means as a bot maker you have to </a:t>
            </a:r>
            <a:r>
              <a:rPr lang="en-US" b="1">
                <a:effectLst/>
              </a:rPr>
              <a:t>trust the AI</a:t>
            </a:r>
            <a:r>
              <a:rPr lang="en-US">
                <a:effectLst/>
              </a:rPr>
              <a:t> more and spend time refining descriptions to steer it. (If absolutely necessary, you can force certain interactions to remain classic by disabling generative or using strict topics for those.)</a:t>
            </a:r>
          </a:p>
          <a:p>
            <a:endParaRPr lang="en-US">
              <a:effectLst/>
            </a:endParaRPr>
          </a:p>
          <a:p>
            <a:r>
              <a:rPr lang="en-US" b="1">
                <a:effectLst/>
              </a:rPr>
              <a:t>Possible AI “Hallucinations” or Errors:</a:t>
            </a:r>
            <a:r>
              <a:rPr lang="en-US">
                <a:effectLst/>
              </a:rPr>
              <a:t> While the orchestrator tries to ground answers in provided knowledge, there’s always a risk the AI might </a:t>
            </a:r>
            <a:r>
              <a:rPr lang="en-US" b="1">
                <a:effectLst/>
              </a:rPr>
              <a:t>generate something incorrect</a:t>
            </a:r>
            <a:r>
              <a:rPr lang="en-US">
                <a:effectLst/>
              </a:rPr>
              <a:t> if it misinterprets or doesn’t find the right info. For instance, it might stitch together a response from partial data that ends up not making sense or contains a wrong detail. It could also pick the wrong topic or action if two have similar descriptions (e.g., if you had two different “Order” topics, it might confuse them). These AI quirks mean you should carefully monitor the bot’s answers, especially early on, and provide feedback (improve your data or adjust instructions). On the plus side, the system is designed to use your knowledge base as reference, which helps accuracy, but vigilance is advised. (One known issue: generative mode currently doesn’t do the usual disambiguation prompt if it finds two similar topics – it might just pick one</a:t>
            </a:r>
            <a:r>
              <a:rPr lang="en-US">
                <a:effectLst/>
                <a:hlinkClick r:id="rId3" tooltip="Orchestrate agent behavior with generative AI - Microsoft Copilot ..."/>
              </a:rPr>
              <a:t>2</a:t>
            </a:r>
            <a:r>
              <a:rPr lang="en-US">
                <a:effectLst/>
              </a:rPr>
              <a:t>. This could lead to it answering with the wrong topic occasionally instead of asking the user. That’s a bug/limitation in preview; it will likely be fixed to properly ask the user in the future.)</a:t>
            </a:r>
          </a:p>
          <a:p>
            <a:endParaRPr lang="en-US">
              <a:effectLst/>
            </a:endParaRPr>
          </a:p>
          <a:p>
            <a:r>
              <a:rPr lang="en-US" b="1">
                <a:effectLst/>
              </a:rPr>
              <a:t>Feature Gaps in Preview:</a:t>
            </a:r>
            <a:r>
              <a:rPr lang="en-US">
                <a:effectLst/>
              </a:rPr>
              <a:t> Generative orchestration is fairly new, and there are a few features from classic that aren’t fully supported yet. For example, </a:t>
            </a:r>
            <a:r>
              <a:rPr lang="en-US" b="1">
                <a:effectLst/>
              </a:rPr>
              <a:t>custom entities</a:t>
            </a:r>
            <a:r>
              <a:rPr lang="en-US">
                <a:effectLst/>
              </a:rPr>
              <a:t> (your own regex or list entities) on topics/actions are not respected by the AI planner as of now</a:t>
            </a:r>
            <a:r>
              <a:rPr lang="en-US">
                <a:effectLst/>
                <a:hlinkClick r:id="rId3" tooltip="Orchestrate agent behavior with generative AI - Microsoft Copilot ..."/>
              </a:rPr>
              <a:t>2</a:t>
            </a:r>
            <a:r>
              <a:rPr lang="en-US">
                <a:effectLst/>
              </a:rPr>
              <a:t>. The AI will treat an input like any phrase, even if you had a custom entity defined – meaning you might need to handle some input validation differently for now. Another limitation: as mentioned, the Multiple Topics Matched system prompt isn’t used in generative mode currently</a:t>
            </a:r>
            <a:r>
              <a:rPr lang="en-US">
                <a:effectLst/>
                <a:hlinkClick r:id="rId3" tooltip="Orchestrate agent behavior with generative AI - Microsoft Copilot ..."/>
              </a:rPr>
              <a:t>2</a:t>
            </a:r>
            <a:r>
              <a:rPr lang="en-US">
                <a:effectLst/>
              </a:rPr>
              <a:t>. Also, the conversation memory is limited – the AI looks at roughly the last 10 turns (this is a limit to keep the prompt small)</a:t>
            </a:r>
            <a:r>
              <a:rPr lang="en-US">
                <a:effectLst/>
                <a:hlinkClick r:id="rId3" tooltip="Orchestrate agent behavior with generative AI - Microsoft Copilot ..."/>
              </a:rPr>
              <a:t>2</a:t>
            </a:r>
            <a:r>
              <a:rPr lang="en-US">
                <a:effectLst/>
              </a:rPr>
              <a:t>. So if the user brings up something from much earlier in the chat, the bot might not remember unless that info was repeated or stored. This can lead to the bot asking for info again, which can be slightly jarring (though it will apologize and such). These kinks are being worked out as the feature matures. It’s also worth noting generative mode was (as of early 2025) English-centric. Other languages are being introduced in preview, but non-English might not be as reliable yet. So, if you need a bot in French or Japanese, generative mode might still be in preview quality there.</a:t>
            </a:r>
          </a:p>
          <a:p>
            <a:endParaRPr lang="en-US">
              <a:effectLst/>
            </a:endParaRPr>
          </a:p>
          <a:p>
            <a:r>
              <a:rPr lang="en-US" b="1">
                <a:effectLst/>
              </a:rPr>
              <a:t>Higher Resource Usage (Cost and Performance):</a:t>
            </a:r>
            <a:r>
              <a:rPr lang="en-US">
                <a:effectLst/>
              </a:rPr>
              <a:t> Under the hood, generative orchestration makes multiple calls to the AI model. It’s doing complex reasoning, possibly searching knowledge, etc. This inevitably uses more compute and can be slightly slower per response. In practical terms, a generative response might take a bit longer to come back than a classic one (often a couple of seconds more, depending on network and complexity). More importantly, </a:t>
            </a:r>
            <a:r>
              <a:rPr lang="en-US" b="1">
                <a:effectLst/>
              </a:rPr>
              <a:t>if you are on a pay-as-you-go model for AI calls, it will consume more “tokens” or messages</a:t>
            </a:r>
            <a:r>
              <a:rPr lang="en-US">
                <a:effectLst/>
              </a:rPr>
              <a:t>, so it can cost more. Microsoft’s guidance is that the “burn rate” of messages is higher with generative mode</a:t>
            </a:r>
            <a:r>
              <a:rPr lang="en-US">
                <a:effectLst/>
                <a:hlinkClick r:id="rId4" tooltip="Module 2 - Developing AI-powered helpdesk Agents"/>
              </a:rPr>
              <a:t>3</a:t>
            </a:r>
            <a:r>
              <a:rPr lang="en-US">
                <a:effectLst/>
              </a:rPr>
              <a:t>. Essentially each user query might involve several internal prompts. For most, the improved capability is worth the cost, but you should be aware in budgeting. Caching and optimizing knowledge sources (so it doesn’t over-search) can help. Also, as the technology evolves, efficiency is improving (e.g., use of more optimized planning models, etc.). Just don’t be surprised by a bigger Azure OpenAI bill when you switch on generative – it’s doing a lot more heavy lifting.</a:t>
            </a:r>
          </a:p>
          <a:p>
            <a:endParaRPr lang="en-US">
              <a:effectLst/>
            </a:endParaRPr>
          </a:p>
          <a:p>
            <a:r>
              <a:rPr lang="en-US" b="1">
                <a:effectLst/>
              </a:rPr>
              <a:t>Needs Good Data and Tuning:</a:t>
            </a:r>
            <a:r>
              <a:rPr lang="en-US">
                <a:effectLst/>
              </a:rPr>
              <a:t> If your topic descriptions or action descriptions are poor, the AI might make poor decisions. Generative orchestration requires a bit of a shift in design approach – you spend time crafting clear </a:t>
            </a:r>
            <a:r>
              <a:rPr lang="en-US" b="1">
                <a:effectLst/>
              </a:rPr>
              <a:t>descriptions and names</a:t>
            </a:r>
            <a:r>
              <a:rPr lang="en-US">
                <a:effectLst/>
              </a:rPr>
              <a:t> for everything. For example, if you have two topics both vaguely described as “handles user issue”, the AI won’t know which one to pick. Or if an action’s name is “Process_Item_42” with no description, the AI will likely ignore it. So, there is an onus on the bot maker to provide quality metadata. It’s less work than writing full dialogues, but it’s a different kind of work (more like writing documentation or intent definitions). You might also need to add some instructions to the AI (Copilot Studio lets you add system-level instructions) if you want it to behave in a specific way consistently (e.g., “always answer in a polite tone” or “do not offer medical advice”, etc.). Basically, </a:t>
            </a:r>
            <a:r>
              <a:rPr lang="en-US" b="1">
                <a:effectLst/>
              </a:rPr>
              <a:t>training</a:t>
            </a:r>
            <a:r>
              <a:rPr lang="en-US">
                <a:effectLst/>
              </a:rPr>
              <a:t> the AI agent isn’t hard, but it’s not zero effort – garbage in, garbage out applies. The good news: once you’ve set it up well, adding new content is easy. But if you just flip it on without reviewing your topics/actions, you might get suboptimal results until you refine things.</a:t>
            </a:r>
          </a:p>
          <a:p>
            <a:endParaRPr lang="en-US">
              <a:effectLst/>
            </a:endParaRPr>
          </a:p>
          <a:p>
            <a:r>
              <a:rPr lang="en-US"/>
              <a:t>To sum up the cons: generative orchestration is powerful but introduces a bit of unpredictability and complexity. It’s important to </a:t>
            </a:r>
            <a:r>
              <a:rPr lang="en-US" b="1">
                <a:effectLst/>
              </a:rPr>
              <a:t>test</a:t>
            </a:r>
            <a:r>
              <a:rPr lang="en-US"/>
              <a:t> your bot thoroughly, keep an eye on what it’s saying, and continuously improve the guidance you give it (descriptions, knowledge, instructions). Many of the current limitations (disambiguation, etc.) are known and likely temporary as the product evolves</a:t>
            </a:r>
            <a:r>
              <a:rPr lang="en-US">
                <a:hlinkClick r:id="rId3" tooltip="Orchestrate agent behavior with generative AI - Microsoft Copilot ..."/>
              </a:rPr>
              <a:t>22</a:t>
            </a:r>
            <a:r>
              <a:rPr lang="en-US"/>
              <a:t>. So in time, some “cons” will disappear. But fundamentally, you have to be comfortable with an AI taking the wheel for parts of the conversation – which means trusting it and verifying it.</a:t>
            </a:r>
          </a:p>
          <a:p>
            <a:endParaRPr lang="en-US"/>
          </a:p>
        </p:txBody>
      </p:sp>
      <p:sp>
        <p:nvSpPr>
          <p:cNvPr id="4" name="Slide Number Placeholder 3"/>
          <p:cNvSpPr>
            <a:spLocks noGrp="1"/>
          </p:cNvSpPr>
          <p:nvPr>
            <p:ph type="sldNum" sz="quarter" idx="5"/>
          </p:nvPr>
        </p:nvSpPr>
        <p:spPr/>
        <p:txBody>
          <a:bodyPr/>
          <a:lstStyle/>
          <a:p>
            <a:fld id="{7EB8C794-77EE-4724-B493-2E0907BFA558}" type="slidenum">
              <a:rPr lang="en-GB" smtClean="0"/>
              <a:t>35</a:t>
            </a:fld>
            <a:endParaRPr lang="en-GB"/>
          </a:p>
        </p:txBody>
      </p:sp>
    </p:spTree>
    <p:extLst>
      <p:ext uri="{BB962C8B-B14F-4D97-AF65-F5344CB8AC3E}">
        <p14:creationId xmlns:p14="http://schemas.microsoft.com/office/powerpoint/2010/main" val="16015212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F3BB22-7765-44BB-8DE9-92A5E1A4B1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40188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In Part 1, Remi has equipped you with the crucial building blocks of Generative orchestration and showed you how Copilot Studio brings added intelligence to your fingertips. </a:t>
            </a:r>
          </a:p>
          <a:p>
            <a:endParaRPr lang="en-CA"/>
          </a:p>
          <a:p>
            <a:r>
              <a:rPr lang="en-CA"/>
              <a:t>In Part 2, Karima will build on this foundation to address how to design enterprise grade agents that create the most value with Generative Orchestration. She will focus on 3  areas where Copilot Studio allows for granular AI decisions:</a:t>
            </a:r>
          </a:p>
          <a:p>
            <a:r>
              <a:rPr lang="en-CA"/>
              <a:t>understanding users,  running business processes, and serving the results to the user.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FBA0C0-B258-436D-AA0C-AF27CF2E57F7}"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98544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45519D-C79F-7182-B43C-3EDC4E5646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FF41F1-2A7C-A46C-A7A4-3470956645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AB6C91-EBAC-6A1B-F157-42D3CA6A4F41}"/>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kern="0">
                <a:effectLst/>
                <a:latin typeface="Segoe UI" panose="020B0502040204020203" pitchFamily="34" charset="0"/>
                <a:ea typeface="Segoe UI" panose="020B0502040204020203" pitchFamily="34" charset="0"/>
              </a:rPr>
              <a:t>So there you have it. You can see how these amazing new capabilities build on each other and power truly transformative experiences.</a:t>
            </a:r>
          </a:p>
          <a:p>
            <a:pPr marL="0" marR="0" lvl="0" indent="0" algn="l" defTabSz="914400" rtl="0" eaLnBrk="1" fontAlgn="auto" latinLnBrk="0" hangingPunct="1">
              <a:lnSpc>
                <a:spcPct val="107000"/>
              </a:lnSpc>
              <a:spcBef>
                <a:spcPts val="0"/>
              </a:spcBef>
              <a:spcAft>
                <a:spcPts val="800"/>
              </a:spcAft>
              <a:buClrTx/>
              <a:buSzTx/>
              <a:buFontTx/>
              <a:buNone/>
              <a:tabLst/>
              <a:defRPr/>
            </a:pPr>
            <a:br>
              <a:rPr lang="en-US" sz="1200" kern="0">
                <a:effectLst/>
                <a:latin typeface="Segoe UI" panose="020B0502040204020203" pitchFamily="34" charset="0"/>
                <a:ea typeface="Segoe UI" panose="020B0502040204020203" pitchFamily="34" charset="0"/>
              </a:rPr>
            </a:br>
            <a:r>
              <a:rPr lang="en-US" sz="1200" kern="0">
                <a:effectLst/>
                <a:latin typeface="Segoe UI" panose="020B0502040204020203" pitchFamily="34" charset="0"/>
                <a:ea typeface="Segoe UI" panose="020B0502040204020203" pitchFamily="34" charset="0"/>
              </a:rPr>
              <a:t>Thank you for joining this overview session, and if you want to learn more about any of the capabilities I talked about today, we have a </a:t>
            </a:r>
            <a:r>
              <a:rPr lang="en-US" sz="1200" b="1" kern="0">
                <a:effectLst/>
                <a:latin typeface="Segoe UI" panose="020B0502040204020203" pitchFamily="34" charset="0"/>
                <a:ea typeface="Segoe UI" panose="020B0502040204020203" pitchFamily="34" charset="0"/>
              </a:rPr>
              <a:t>host </a:t>
            </a:r>
            <a:r>
              <a:rPr lang="en-US" sz="1200" kern="0">
                <a:effectLst/>
                <a:latin typeface="Segoe UI" panose="020B0502040204020203" pitchFamily="34" charset="0"/>
                <a:ea typeface="Segoe UI" panose="020B0502040204020203" pitchFamily="34" charset="0"/>
              </a:rPr>
              <a:t>of Copilot studio sessions for the remainder of the conference.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200" kern="0">
              <a:effectLst/>
              <a:latin typeface="Segoe UI" panose="020B0502040204020203" pitchFamily="34" charset="0"/>
              <a:ea typeface="Segoe UI" panose="020B0502040204020203"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kern="0">
                <a:effectLst/>
                <a:latin typeface="Segoe UI" panose="020B0502040204020203" pitchFamily="34" charset="0"/>
                <a:ea typeface="Segoe UI" panose="020B0502040204020203" pitchFamily="34" charset="0"/>
              </a:rPr>
              <a:t>So many in fact that I think they take three slides to get through… &lt;CLICK&gt;</a:t>
            </a:r>
          </a:p>
        </p:txBody>
      </p:sp>
      <p:sp>
        <p:nvSpPr>
          <p:cNvPr id="4" name="Header Placeholder 3">
            <a:extLst>
              <a:ext uri="{FF2B5EF4-FFF2-40B4-BE49-F238E27FC236}">
                <a16:creationId xmlns:a16="http://schemas.microsoft.com/office/drawing/2014/main" id="{B15598EC-EF61-9557-0F35-B4CD3E386E94}"/>
              </a:ext>
            </a:extLst>
          </p:cNvPr>
          <p:cNvSpPr>
            <a:spLocks noGrp="1"/>
          </p:cNvSpPr>
          <p:nvPr>
            <p:ph type="hdr" sz="quarter"/>
          </p:nvPr>
        </p:nvSpPr>
        <p:spPr/>
        <p:txBody>
          <a:bodyPr/>
          <a:lstStyle/>
          <a:p>
            <a:pPr defTabSz="930277">
              <a:defRPr/>
            </a:pPr>
            <a:endParaRPr lang="en-US">
              <a:solidFill>
                <a:prstClr val="black"/>
              </a:solidFill>
            </a:endParaRPr>
          </a:p>
        </p:txBody>
      </p:sp>
      <p:sp>
        <p:nvSpPr>
          <p:cNvPr id="5" name="Footer Placeholder 4">
            <a:extLst>
              <a:ext uri="{FF2B5EF4-FFF2-40B4-BE49-F238E27FC236}">
                <a16:creationId xmlns:a16="http://schemas.microsoft.com/office/drawing/2014/main" id="{043297B9-3246-D3E3-397C-E1BAE796115F}"/>
              </a:ext>
            </a:extLst>
          </p:cNvPr>
          <p:cNvSpPr>
            <a:spLocks noGrp="1"/>
          </p:cNvSpPr>
          <p:nvPr>
            <p:ph type="ftr" sz="quarter" idx="4"/>
          </p:nvPr>
        </p:nvSpPr>
        <p:spPr/>
        <p:txBody>
          <a:bodyPr/>
          <a:lstStyle/>
          <a:p>
            <a:pPr defTabSz="921077" eaLnBrk="0" hangingPunct="0">
              <a:defRPr/>
            </a:pPr>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BE57B14B-3CDC-6DEC-EBF4-88E2477A938C}"/>
              </a:ext>
            </a:extLst>
          </p:cNvPr>
          <p:cNvSpPr>
            <a:spLocks noGrp="1"/>
          </p:cNvSpPr>
          <p:nvPr>
            <p:ph type="dt" idx="1"/>
          </p:nvPr>
        </p:nvSpPr>
        <p:spPr/>
        <p:txBody>
          <a:bodyPr/>
          <a:lstStyle/>
          <a:p>
            <a:pPr defTabSz="930277">
              <a:defRPr/>
            </a:pPr>
            <a:fld id="{7A45C5EE-CC90-C840-AAF8-84F98101312C}" type="datetime8">
              <a:rPr lang="en-CA">
                <a:solidFill>
                  <a:prstClr val="black"/>
                </a:solidFill>
              </a:rPr>
              <a:pPr defTabSz="930277">
                <a:defRPr/>
              </a:pPr>
              <a:t>2025-08-19 1:22 PM</a:t>
            </a:fld>
            <a:endParaRPr lang="en-US">
              <a:solidFill>
                <a:prstClr val="black"/>
              </a:solidFill>
            </a:endParaRPr>
          </a:p>
        </p:txBody>
      </p:sp>
      <p:sp>
        <p:nvSpPr>
          <p:cNvPr id="7" name="Slide Number Placeholder 6">
            <a:extLst>
              <a:ext uri="{FF2B5EF4-FFF2-40B4-BE49-F238E27FC236}">
                <a16:creationId xmlns:a16="http://schemas.microsoft.com/office/drawing/2014/main" id="{B1CBB566-4743-F49C-8B9B-984468088A8F}"/>
              </a:ext>
            </a:extLst>
          </p:cNvPr>
          <p:cNvSpPr>
            <a:spLocks noGrp="1"/>
          </p:cNvSpPr>
          <p:nvPr>
            <p:ph type="sldNum" sz="quarter" idx="5"/>
          </p:nvPr>
        </p:nvSpPr>
        <p:spPr/>
        <p:txBody>
          <a:bodyPr/>
          <a:lstStyle/>
          <a:p>
            <a:pPr defTabSz="930277">
              <a:defRPr/>
            </a:pPr>
            <a:fld id="{B4008EB6-D09E-4580-8CD6-DDB14511944F}" type="slidenum">
              <a:rPr lang="en-US">
                <a:solidFill>
                  <a:prstClr val="black"/>
                </a:solidFill>
              </a:rPr>
              <a:pPr defTabSz="930277">
                <a:defRPr/>
              </a:pPr>
              <a:t>38</a:t>
            </a:fld>
            <a:endParaRPr lang="en-US">
              <a:solidFill>
                <a:prstClr val="black"/>
              </a:solidFill>
            </a:endParaRPr>
          </a:p>
        </p:txBody>
      </p:sp>
    </p:spTree>
    <p:extLst>
      <p:ext uri="{BB962C8B-B14F-4D97-AF65-F5344CB8AC3E}">
        <p14:creationId xmlns:p14="http://schemas.microsoft.com/office/powerpoint/2010/main" val="10065975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hlinkClick r:id="rId3" invalidUrl="http://"/>
            </a:endParaRPr>
          </a:p>
          <a:p>
            <a:endParaRPr lang="en-US">
              <a:ea typeface="Calibri"/>
              <a:cs typeface="Calibri"/>
            </a:endParaRPr>
          </a:p>
          <a:p>
            <a:r>
              <a:rPr lang="en-SG" b="1"/>
              <a:t>Description: </a:t>
            </a:r>
            <a:r>
              <a:rPr lang="en-SG"/>
              <a:t>The Microsoft Power CAT </a:t>
            </a:r>
            <a:r>
              <a:rPr lang="en-US"/>
              <a:t>Power Partner Architecture Bootcamp Series</a:t>
            </a:r>
            <a:r>
              <a:rPr lang="en-SG"/>
              <a:t>is a 3-day partner event focused on the Power Platform AI Tools to include Copilot Studio implementation focus. </a:t>
            </a:r>
            <a:r>
              <a:rPr lang="en-US"/>
              <a:t>The objective is to empower partners to deliver complex workshops and apply new technologies effectively, ensuring successful customer projects and implementations.</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0C4F3198-F337-4D0D-AB9E-6F608BD07982}" type="slidenum">
              <a:rPr lang="en-US" smtClean="0"/>
              <a:t>39</a:t>
            </a:fld>
            <a:endParaRPr lang="en-US"/>
          </a:p>
        </p:txBody>
      </p:sp>
    </p:spTree>
    <p:extLst>
      <p:ext uri="{BB962C8B-B14F-4D97-AF65-F5344CB8AC3E}">
        <p14:creationId xmlns:p14="http://schemas.microsoft.com/office/powerpoint/2010/main" val="3793927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C9485-0322-4FC3-D67F-B37D69C583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24F8EF-1A08-D3B3-7677-DFD7AA3577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1250B0-BB1C-EAF9-45C2-C28E67E3DE6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97965F9-13F7-B398-B87A-322BDA303AB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29D5F6-0A01-4CB4-8EFF-808AC8FA187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469418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B1D5AA-2616-8162-BB24-97519489EA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B6DE72-B049-B2D5-8CB8-072AB0C6BF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572A8E-902A-54AA-961E-13966B2D73B9}"/>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53152946-8ABA-9BC6-2E0F-29BA665037A1}"/>
              </a:ext>
            </a:extLst>
          </p:cNvPr>
          <p:cNvSpPr>
            <a:spLocks noGrp="1"/>
          </p:cNvSpPr>
          <p:nvPr>
            <p:ph type="hdr" sz="quarter"/>
          </p:nvPr>
        </p:nvSpPr>
        <p:spPr/>
        <p:txBody>
          <a:bodyPr/>
          <a:lstStyle/>
          <a:p>
            <a:pPr defTabSz="930277">
              <a:defRPr/>
            </a:pPr>
            <a:endParaRPr lang="en-US">
              <a:solidFill>
                <a:prstClr val="black"/>
              </a:solidFill>
            </a:endParaRPr>
          </a:p>
        </p:txBody>
      </p:sp>
      <p:sp>
        <p:nvSpPr>
          <p:cNvPr id="5" name="Footer Placeholder 4">
            <a:extLst>
              <a:ext uri="{FF2B5EF4-FFF2-40B4-BE49-F238E27FC236}">
                <a16:creationId xmlns:a16="http://schemas.microsoft.com/office/drawing/2014/main" id="{A5BA4353-C872-8538-7E42-4D37EDCC7106}"/>
              </a:ext>
            </a:extLst>
          </p:cNvPr>
          <p:cNvSpPr>
            <a:spLocks noGrp="1"/>
          </p:cNvSpPr>
          <p:nvPr>
            <p:ph type="ftr" sz="quarter" idx="4"/>
          </p:nvPr>
        </p:nvSpPr>
        <p:spPr/>
        <p:txBody>
          <a:bodyPr/>
          <a:lstStyle/>
          <a:p>
            <a:pPr defTabSz="921077" eaLnBrk="0" hangingPunct="0">
              <a:defRPr/>
            </a:pPr>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43B35462-3B5E-663E-43D4-7269A9C7A376}"/>
              </a:ext>
            </a:extLst>
          </p:cNvPr>
          <p:cNvSpPr>
            <a:spLocks noGrp="1"/>
          </p:cNvSpPr>
          <p:nvPr>
            <p:ph type="dt" idx="1"/>
          </p:nvPr>
        </p:nvSpPr>
        <p:spPr/>
        <p:txBody>
          <a:bodyPr/>
          <a:lstStyle/>
          <a:p>
            <a:pPr defTabSz="930277">
              <a:defRPr/>
            </a:pPr>
            <a:fld id="{7A45C5EE-CC90-C840-AAF8-84F98101312C}" type="datetime8">
              <a:rPr lang="en-CA">
                <a:solidFill>
                  <a:prstClr val="black"/>
                </a:solidFill>
              </a:rPr>
              <a:pPr defTabSz="930277">
                <a:defRPr/>
              </a:pPr>
              <a:t>2025-08-19 1:22 PM</a:t>
            </a:fld>
            <a:endParaRPr lang="en-US">
              <a:solidFill>
                <a:prstClr val="black"/>
              </a:solidFill>
            </a:endParaRPr>
          </a:p>
        </p:txBody>
      </p:sp>
      <p:sp>
        <p:nvSpPr>
          <p:cNvPr id="7" name="Slide Number Placeholder 6">
            <a:extLst>
              <a:ext uri="{FF2B5EF4-FFF2-40B4-BE49-F238E27FC236}">
                <a16:creationId xmlns:a16="http://schemas.microsoft.com/office/drawing/2014/main" id="{E3B24D2D-5895-A422-2A74-36A2F7DAE6C8}"/>
              </a:ext>
            </a:extLst>
          </p:cNvPr>
          <p:cNvSpPr>
            <a:spLocks noGrp="1"/>
          </p:cNvSpPr>
          <p:nvPr>
            <p:ph type="sldNum" sz="quarter" idx="5"/>
          </p:nvPr>
        </p:nvSpPr>
        <p:spPr/>
        <p:txBody>
          <a:bodyPr/>
          <a:lstStyle/>
          <a:p>
            <a:pPr defTabSz="930277">
              <a:defRPr/>
            </a:pPr>
            <a:fld id="{B4008EB6-D09E-4580-8CD6-DDB14511944F}" type="slidenum">
              <a:rPr lang="en-US">
                <a:solidFill>
                  <a:prstClr val="black"/>
                </a:solidFill>
              </a:rPr>
              <a:pPr defTabSz="930277">
                <a:defRPr/>
              </a:pPr>
              <a:t>43</a:t>
            </a:fld>
            <a:endParaRPr lang="en-US">
              <a:solidFill>
                <a:prstClr val="black"/>
              </a:solidFill>
            </a:endParaRPr>
          </a:p>
        </p:txBody>
      </p:sp>
    </p:spTree>
    <p:extLst>
      <p:ext uri="{BB962C8B-B14F-4D97-AF65-F5344CB8AC3E}">
        <p14:creationId xmlns:p14="http://schemas.microsoft.com/office/powerpoint/2010/main" val="391841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020FD-FD6B-CD7D-6566-5A7A9ACEE7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0593E6-91CE-D533-9938-CBE50DF9F5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D73512-5187-7611-719D-6E5D78A57E0B}"/>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2F0A778A-EA05-E412-6365-CA5A0DDFD2B5}"/>
              </a:ext>
            </a:extLst>
          </p:cNvPr>
          <p:cNvSpPr>
            <a:spLocks noGrp="1"/>
          </p:cNvSpPr>
          <p:nvPr>
            <p:ph type="hdr" sz="quarter"/>
          </p:nvPr>
        </p:nvSpPr>
        <p:spPr/>
        <p:txBody>
          <a:bodyPr/>
          <a:lstStyle/>
          <a:p>
            <a:pPr defTabSz="985817">
              <a:defRPr/>
            </a:pPr>
            <a:endParaRPr lang="en-US">
              <a:solidFill>
                <a:prstClr val="black"/>
              </a:solidFill>
              <a:latin typeface="Segoe UI" pitchFamily="34" charset="0"/>
            </a:endParaRPr>
          </a:p>
        </p:txBody>
      </p:sp>
      <p:sp>
        <p:nvSpPr>
          <p:cNvPr id="5" name="Footer Placeholder 4">
            <a:extLst>
              <a:ext uri="{FF2B5EF4-FFF2-40B4-BE49-F238E27FC236}">
                <a16:creationId xmlns:a16="http://schemas.microsoft.com/office/drawing/2014/main" id="{6D885231-EBF0-4A6F-DFBA-9518B177E926}"/>
              </a:ext>
            </a:extLst>
          </p:cNvPr>
          <p:cNvSpPr>
            <a:spLocks noGrp="1"/>
          </p:cNvSpPr>
          <p:nvPr>
            <p:ph type="ftr" sz="quarter" idx="4"/>
          </p:nvPr>
        </p:nvSpPr>
        <p:spPr/>
        <p:txBody>
          <a:bodyPr/>
          <a:lstStyle/>
          <a:p>
            <a:pPr marL="604019" defTabSz="966113" eaLnBrk="0" hangingPunct="0">
              <a:defRPr/>
            </a:pPr>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a:t>
            </a:r>
          </a:p>
        </p:txBody>
      </p:sp>
      <p:sp>
        <p:nvSpPr>
          <p:cNvPr id="6" name="Slide Number Placeholder 5">
            <a:extLst>
              <a:ext uri="{FF2B5EF4-FFF2-40B4-BE49-F238E27FC236}">
                <a16:creationId xmlns:a16="http://schemas.microsoft.com/office/drawing/2014/main" id="{1B41485F-54C5-9664-3F01-ADDA015889CC}"/>
              </a:ext>
            </a:extLst>
          </p:cNvPr>
          <p:cNvSpPr>
            <a:spLocks noGrp="1"/>
          </p:cNvSpPr>
          <p:nvPr>
            <p:ph type="sldNum" sz="quarter" idx="5"/>
          </p:nvPr>
        </p:nvSpPr>
        <p:spPr/>
        <p:txBody>
          <a:bodyPr/>
          <a:lstStyle/>
          <a:p>
            <a:pPr defTabSz="985817">
              <a:defRPr/>
            </a:pPr>
            <a:fld id="{B4008EB6-D09E-4580-8CD6-DDB14511944F}" type="slidenum">
              <a:rPr lang="en-US">
                <a:solidFill>
                  <a:prstClr val="black"/>
                </a:solidFill>
                <a:latin typeface="Segoe UI" pitchFamily="34" charset="0"/>
              </a:rPr>
              <a:pPr defTabSz="985817">
                <a:defRPr/>
              </a:pPr>
              <a:t>5</a:t>
            </a:fld>
            <a:endParaRPr lang="en-US">
              <a:solidFill>
                <a:prstClr val="black"/>
              </a:solidFill>
              <a:latin typeface="Segoe UI" pitchFamily="34" charset="0"/>
            </a:endParaRPr>
          </a:p>
        </p:txBody>
      </p:sp>
    </p:spTree>
    <p:extLst>
      <p:ext uri="{BB962C8B-B14F-4D97-AF65-F5344CB8AC3E}">
        <p14:creationId xmlns:p14="http://schemas.microsoft.com/office/powerpoint/2010/main" val="3407358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defTabSz="930277">
              <a:defRPr/>
            </a:pPr>
            <a:endParaRPr lang="en-US">
              <a:solidFill>
                <a:prstClr val="black"/>
              </a:solidFill>
            </a:endParaRPr>
          </a:p>
        </p:txBody>
      </p:sp>
      <p:sp>
        <p:nvSpPr>
          <p:cNvPr id="5" name="Footer Placeholder 4"/>
          <p:cNvSpPr>
            <a:spLocks noGrp="1"/>
          </p:cNvSpPr>
          <p:nvPr>
            <p:ph type="ftr" sz="quarter" idx="4"/>
          </p:nvPr>
        </p:nvSpPr>
        <p:spPr/>
        <p:txBody>
          <a:bodyPr/>
          <a:lstStyle/>
          <a:p>
            <a:pPr defTabSz="921077" eaLnBrk="0" hangingPunct="0">
              <a:defRPr/>
            </a:pPr>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defTabSz="930277">
              <a:defRPr/>
            </a:pPr>
            <a:fld id="{7A45C5EE-CC90-C840-AAF8-84F98101312C}" type="datetime8">
              <a:rPr lang="en-CA">
                <a:solidFill>
                  <a:prstClr val="black"/>
                </a:solidFill>
              </a:rPr>
              <a:pPr defTabSz="930277">
                <a:defRPr/>
              </a:pPr>
              <a:t>2025-08-19 1:22 PM</a:t>
            </a:fld>
            <a:endParaRPr lang="en-US">
              <a:solidFill>
                <a:prstClr val="black"/>
              </a:solidFill>
            </a:endParaRPr>
          </a:p>
        </p:txBody>
      </p:sp>
      <p:sp>
        <p:nvSpPr>
          <p:cNvPr id="7" name="Slide Number Placeholder 6"/>
          <p:cNvSpPr>
            <a:spLocks noGrp="1"/>
          </p:cNvSpPr>
          <p:nvPr>
            <p:ph type="sldNum" sz="quarter" idx="5"/>
          </p:nvPr>
        </p:nvSpPr>
        <p:spPr/>
        <p:txBody>
          <a:bodyPr/>
          <a:lstStyle/>
          <a:p>
            <a:pPr defTabSz="930277">
              <a:defRPr/>
            </a:pPr>
            <a:fld id="{B4008EB6-D09E-4580-8CD6-DDB14511944F}" type="slidenum">
              <a:rPr lang="en-US">
                <a:solidFill>
                  <a:prstClr val="black"/>
                </a:solidFill>
              </a:rPr>
              <a:pPr defTabSz="930277">
                <a:defRPr/>
              </a:pPr>
              <a:t>7</a:t>
            </a:fld>
            <a:endParaRPr lang="en-US">
              <a:solidFill>
                <a:prstClr val="black"/>
              </a:solidFill>
            </a:endParaRPr>
          </a:p>
        </p:txBody>
      </p:sp>
    </p:spTree>
    <p:extLst>
      <p:ext uri="{BB962C8B-B14F-4D97-AF65-F5344CB8AC3E}">
        <p14:creationId xmlns:p14="http://schemas.microsoft.com/office/powerpoint/2010/main" val="33082832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B8C794-77EE-4724-B493-2E0907BFA558}" type="slidenum">
              <a:rPr lang="en-GB" smtClean="0"/>
              <a:t>8</a:t>
            </a:fld>
            <a:endParaRPr lang="en-GB"/>
          </a:p>
        </p:txBody>
      </p:sp>
    </p:spTree>
    <p:extLst>
      <p:ext uri="{BB962C8B-B14F-4D97-AF65-F5344CB8AC3E}">
        <p14:creationId xmlns:p14="http://schemas.microsoft.com/office/powerpoint/2010/main" val="3274016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8/19/2025 1:22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8322221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 agents share something in common: they are based on Natural Language </a:t>
            </a:r>
            <a:r>
              <a:rPr lang="en-US" err="1"/>
              <a:t>Undertstanding</a:t>
            </a:r>
            <a:r>
              <a:rPr lang="en-US"/>
              <a:t> – the ability for a computer to understand human language</a:t>
            </a:r>
          </a:p>
        </p:txBody>
      </p:sp>
      <p:sp>
        <p:nvSpPr>
          <p:cNvPr id="4" name="Slide Number Placeholder 3"/>
          <p:cNvSpPr>
            <a:spLocks noGrp="1"/>
          </p:cNvSpPr>
          <p:nvPr>
            <p:ph type="sldNum" sz="quarter" idx="5"/>
          </p:nvPr>
        </p:nvSpPr>
        <p:spPr/>
        <p:txBody>
          <a:bodyPr/>
          <a:lstStyle/>
          <a:p>
            <a:fld id="{7EB8C794-77EE-4724-B493-2E0907BFA558}" type="slidenum">
              <a:rPr lang="en-GB" smtClean="0"/>
              <a:t>10</a:t>
            </a:fld>
            <a:endParaRPr lang="en-GB"/>
          </a:p>
        </p:txBody>
      </p:sp>
    </p:spTree>
    <p:extLst>
      <p:ext uri="{BB962C8B-B14F-4D97-AF65-F5344CB8AC3E}">
        <p14:creationId xmlns:p14="http://schemas.microsoft.com/office/powerpoint/2010/main" val="25052760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74FFF-72D3-5720-BA63-20EEEF3A78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717BEF-6A3F-3BF1-0FE3-29FAC51D56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251741-184B-EA8C-D59A-E035CD35B178}"/>
              </a:ext>
            </a:extLst>
          </p:cNvPr>
          <p:cNvSpPr>
            <a:spLocks noGrp="1"/>
          </p:cNvSpPr>
          <p:nvPr>
            <p:ph type="body" idx="1"/>
          </p:nvPr>
        </p:nvSpPr>
        <p:spPr/>
        <p:txBody>
          <a:bodyPr/>
          <a:lstStyle/>
          <a:p>
            <a:r>
              <a:rPr lang="en-US" b="1">
                <a:effectLst/>
              </a:rPr>
              <a:t>Orchestration modes</a:t>
            </a:r>
            <a:r>
              <a:rPr lang="en-US"/>
              <a:t> in Microsoft’s Copilot Studio determine how an AI agent (chatbot) decides what to do when a user asks something. Today we re going to focus on </a:t>
            </a:r>
            <a:r>
              <a:rPr lang="en-US" b="1">
                <a:effectLst/>
              </a:rPr>
              <a:t>Generative Orchestration</a:t>
            </a:r>
            <a:r>
              <a:rPr lang="en-US"/>
              <a:t> – its advantages, drawbacks, and cool features (like using topic inputs/outputs, chaining tools, and the bot suggesting next actions). </a:t>
            </a:r>
          </a:p>
          <a:p>
            <a:endParaRPr lang="en-US"/>
          </a:p>
        </p:txBody>
      </p:sp>
      <p:sp>
        <p:nvSpPr>
          <p:cNvPr id="4" name="Slide Number Placeholder 3">
            <a:extLst>
              <a:ext uri="{FF2B5EF4-FFF2-40B4-BE49-F238E27FC236}">
                <a16:creationId xmlns:a16="http://schemas.microsoft.com/office/drawing/2014/main" id="{FFC05D94-1CB4-AC79-CF06-5B7AD1138711}"/>
              </a:ext>
            </a:extLst>
          </p:cNvPr>
          <p:cNvSpPr>
            <a:spLocks noGrp="1"/>
          </p:cNvSpPr>
          <p:nvPr>
            <p:ph type="sldNum" sz="quarter" idx="5"/>
          </p:nvPr>
        </p:nvSpPr>
        <p:spPr/>
        <p:txBody>
          <a:bodyPr/>
          <a:lstStyle/>
          <a:p>
            <a:fld id="{7EB8C794-77EE-4724-B493-2E0907BFA558}" type="slidenum">
              <a:rPr lang="en-GB" smtClean="0"/>
              <a:t>12</a:t>
            </a:fld>
            <a:endParaRPr lang="en-GB"/>
          </a:p>
        </p:txBody>
      </p:sp>
    </p:spTree>
    <p:extLst>
      <p:ext uri="{BB962C8B-B14F-4D97-AF65-F5344CB8AC3E}">
        <p14:creationId xmlns:p14="http://schemas.microsoft.com/office/powerpoint/2010/main" val="1134555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microsoft.com/office/2007/relationships/hdphoto" Target="../media/hdphoto3.wdp"/></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emf"/><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222183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Only: no he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latin typeface="Aptos SemiBold" panose="020B0004020202020204" pitchFamily="34" charset="0"/>
              </a:defRPr>
            </a:lvl1pPr>
          </a:lstStyle>
          <a:p>
            <a:r>
              <a:rPr lang="en-US"/>
              <a:t>Click to edit Master title style</a:t>
            </a:r>
          </a:p>
        </p:txBody>
      </p:sp>
    </p:spTree>
    <p:extLst>
      <p:ext uri="{BB962C8B-B14F-4D97-AF65-F5344CB8AC3E}">
        <p14:creationId xmlns:p14="http://schemas.microsoft.com/office/powerpoint/2010/main" val="948393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Key Differentiator">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A429D88A-22EB-011F-7ED7-060B15FEFB77}"/>
              </a:ext>
            </a:extLst>
          </p:cNvPr>
          <p:cNvSpPr/>
          <p:nvPr userDrawn="1"/>
        </p:nvSpPr>
        <p:spPr bwMode="auto">
          <a:xfrm>
            <a:off x="0" y="-1"/>
            <a:ext cx="12192000" cy="2151417"/>
          </a:xfrm>
          <a:custGeom>
            <a:avLst/>
            <a:gdLst>
              <a:gd name="connsiteX0" fmla="*/ 0 w 12192000"/>
              <a:gd name="connsiteY0" fmla="*/ 0 h 2151417"/>
              <a:gd name="connsiteX1" fmla="*/ 12192000 w 12192000"/>
              <a:gd name="connsiteY1" fmla="*/ 0 h 2151417"/>
              <a:gd name="connsiteX2" fmla="*/ 12192000 w 12192000"/>
              <a:gd name="connsiteY2" fmla="*/ 1813560 h 2151417"/>
              <a:gd name="connsiteX3" fmla="*/ 4619672 w 12192000"/>
              <a:gd name="connsiteY3" fmla="*/ 1813560 h 2151417"/>
              <a:gd name="connsiteX4" fmla="*/ 4307841 w 12192000"/>
              <a:gd name="connsiteY4" fmla="*/ 2125391 h 2151417"/>
              <a:gd name="connsiteX5" fmla="*/ 4307841 w 12192000"/>
              <a:gd name="connsiteY5" fmla="*/ 2151417 h 2151417"/>
              <a:gd name="connsiteX6" fmla="*/ 0 w 12192000"/>
              <a:gd name="connsiteY6" fmla="*/ 2151417 h 2151417"/>
              <a:gd name="connsiteX7" fmla="*/ 0 w 12192000"/>
              <a:gd name="connsiteY7" fmla="*/ 0 h 215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151417">
                <a:moveTo>
                  <a:pt x="0" y="0"/>
                </a:moveTo>
                <a:lnTo>
                  <a:pt x="12192000" y="0"/>
                </a:lnTo>
                <a:lnTo>
                  <a:pt x="12192000" y="1813560"/>
                </a:lnTo>
                <a:lnTo>
                  <a:pt x="4619672" y="1813560"/>
                </a:lnTo>
                <a:cubicBezTo>
                  <a:pt x="4447452" y="1813560"/>
                  <a:pt x="4307841" y="1953171"/>
                  <a:pt x="4307841" y="2125391"/>
                </a:cubicBezTo>
                <a:lnTo>
                  <a:pt x="4307841" y="2151417"/>
                </a:lnTo>
                <a:lnTo>
                  <a:pt x="0" y="2151417"/>
                </a:lnTo>
                <a:lnTo>
                  <a:pt x="0" y="0"/>
                </a:lnTo>
                <a:close/>
              </a:path>
            </a:pathLst>
          </a:custGeom>
          <a:solidFill>
            <a:schemeClr val="bg1">
              <a:lumMod val="95000"/>
            </a:schemeClr>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0049257" cy="553998"/>
          </a:xfrm>
        </p:spPr>
        <p:txBody>
          <a:bodyPr/>
          <a:lstStyle/>
          <a:p>
            <a:r>
              <a:rPr lang="en-US"/>
              <a:t>Click to edit Master title style</a:t>
            </a:r>
          </a:p>
        </p:txBody>
      </p:sp>
      <p:sp>
        <p:nvSpPr>
          <p:cNvPr id="5" name="Rectangle: Top Corners Rounded 4">
            <a:extLst>
              <a:ext uri="{FF2B5EF4-FFF2-40B4-BE49-F238E27FC236}">
                <a16:creationId xmlns:a16="http://schemas.microsoft.com/office/drawing/2014/main" id="{EB6C96E3-B02C-43AF-E658-428651FA4007}"/>
              </a:ext>
              <a:ext uri="{C183D7F6-B498-43B3-948B-1728B52AA6E4}">
                <adec:decorative xmlns:adec="http://schemas.microsoft.com/office/drawing/2017/decorative" val="1"/>
              </a:ext>
            </a:extLst>
          </p:cNvPr>
          <p:cNvSpPr/>
          <p:nvPr/>
        </p:nvSpPr>
        <p:spPr bwMode="auto">
          <a:xfrm rot="16200000">
            <a:off x="6043852" y="370871"/>
            <a:ext cx="4584831" cy="7711465"/>
          </a:xfrm>
          <a:prstGeom prst="round2SameRect">
            <a:avLst>
              <a:gd name="adj1" fmla="val 4036"/>
              <a:gd name="adj2" fmla="val 0"/>
            </a:avLst>
          </a:prstGeom>
          <a:solidFill>
            <a:schemeClr val="tx1">
              <a:lumMod val="50000"/>
            </a:schemeClr>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Picture Placeholder 56">
            <a:extLst>
              <a:ext uri="{FF2B5EF4-FFF2-40B4-BE49-F238E27FC236}">
                <a16:creationId xmlns:a16="http://schemas.microsoft.com/office/drawing/2014/main" id="{CCCF1159-71BD-D20F-FE78-8963CB64A557}"/>
              </a:ext>
            </a:extLst>
          </p:cNvPr>
          <p:cNvSpPr>
            <a:spLocks noGrp="1"/>
          </p:cNvSpPr>
          <p:nvPr>
            <p:ph type="pic" sz="quarter" idx="18" hasCustomPrompt="1"/>
          </p:nvPr>
        </p:nvSpPr>
        <p:spPr>
          <a:xfrm>
            <a:off x="4668706" y="2111725"/>
            <a:ext cx="7516368" cy="4233672"/>
          </a:xfrm>
          <a:prstGeom prst="rect">
            <a:avLst/>
          </a:prstGeom>
          <a:solidFill>
            <a:schemeClr val="bg1"/>
          </a:solidFill>
        </p:spPr>
        <p:txBody>
          <a:bodyPr bIns="91440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2800" kern="1200" spc="0" baseline="0" dirty="0">
                <a:solidFill>
                  <a:schemeClr val="tx1"/>
                </a:solidFill>
                <a:latin typeface="+mn-lt"/>
                <a:ea typeface="+mn-ea"/>
                <a:cs typeface="Segoe UI" panose="020B0502040204020203" pitchFamily="34" charset="0"/>
              </a:defRPr>
            </a:lvl1pPr>
          </a:lstStyle>
          <a:p>
            <a:r>
              <a:rPr lang="en-US"/>
              <a:t>Click on the icon to add Image</a:t>
            </a:r>
          </a:p>
        </p:txBody>
      </p:sp>
      <p:sp>
        <p:nvSpPr>
          <p:cNvPr id="15" name="Text Placeholder 11">
            <a:extLst>
              <a:ext uri="{FF2B5EF4-FFF2-40B4-BE49-F238E27FC236}">
                <a16:creationId xmlns:a16="http://schemas.microsoft.com/office/drawing/2014/main" id="{03477E80-CAE1-DD42-1452-AC0602594CD6}"/>
              </a:ext>
            </a:extLst>
          </p:cNvPr>
          <p:cNvSpPr>
            <a:spLocks noGrp="1"/>
          </p:cNvSpPr>
          <p:nvPr>
            <p:ph type="body" sz="quarter" idx="26" hasCustomPrompt="1"/>
          </p:nvPr>
        </p:nvSpPr>
        <p:spPr>
          <a:xfrm>
            <a:off x="588263" y="2248382"/>
            <a:ext cx="3621024" cy="786384"/>
          </a:xfrm>
          <a:no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buFont typeface="Arial" panose="020B0604020202020204" pitchFamily="34" charset="0"/>
              <a:buNone/>
              <a:defRPr lang="en-US" sz="1600" kern="1200" spc="0" baseline="0" dirty="0">
                <a:solidFill>
                  <a:schemeClr val="tx1"/>
                </a:solidFill>
                <a:latin typeface="+mn-lt"/>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Click to edit text styles</a:t>
            </a:r>
          </a:p>
        </p:txBody>
      </p:sp>
      <p:sp>
        <p:nvSpPr>
          <p:cNvPr id="23" name="Text Placeholder 11">
            <a:extLst>
              <a:ext uri="{FF2B5EF4-FFF2-40B4-BE49-F238E27FC236}">
                <a16:creationId xmlns:a16="http://schemas.microsoft.com/office/drawing/2014/main" id="{921799A4-6F69-314E-AB6C-21AF43931173}"/>
              </a:ext>
            </a:extLst>
          </p:cNvPr>
          <p:cNvSpPr>
            <a:spLocks noGrp="1"/>
          </p:cNvSpPr>
          <p:nvPr>
            <p:ph type="body" sz="quarter" idx="27" hasCustomPrompt="1"/>
          </p:nvPr>
        </p:nvSpPr>
        <p:spPr>
          <a:xfrm>
            <a:off x="588263" y="3370394"/>
            <a:ext cx="3621024" cy="786384"/>
          </a:xfrm>
          <a:no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buFont typeface="Arial" panose="020B0604020202020204" pitchFamily="34" charset="0"/>
              <a:buNone/>
              <a:defRPr lang="en-US" sz="1600" kern="1200" spc="0" baseline="0" dirty="0">
                <a:solidFill>
                  <a:schemeClr val="tx1"/>
                </a:solidFill>
                <a:latin typeface="+mn-lt"/>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Click to edit text styles</a:t>
            </a:r>
          </a:p>
        </p:txBody>
      </p:sp>
      <p:sp>
        <p:nvSpPr>
          <p:cNvPr id="24" name="Text Placeholder 11">
            <a:extLst>
              <a:ext uri="{FF2B5EF4-FFF2-40B4-BE49-F238E27FC236}">
                <a16:creationId xmlns:a16="http://schemas.microsoft.com/office/drawing/2014/main" id="{9937B16B-15DB-F73E-EE36-B1B53A27B635}"/>
              </a:ext>
            </a:extLst>
          </p:cNvPr>
          <p:cNvSpPr>
            <a:spLocks noGrp="1"/>
          </p:cNvSpPr>
          <p:nvPr>
            <p:ph type="body" sz="quarter" idx="28" hasCustomPrompt="1"/>
          </p:nvPr>
        </p:nvSpPr>
        <p:spPr>
          <a:xfrm>
            <a:off x="588263" y="4492406"/>
            <a:ext cx="3621024" cy="786384"/>
          </a:xfrm>
          <a:no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buFont typeface="Arial" panose="020B0604020202020204" pitchFamily="34" charset="0"/>
              <a:buNone/>
              <a:defRPr lang="en-US" sz="1600" kern="1200" spc="0" baseline="0" dirty="0">
                <a:solidFill>
                  <a:schemeClr val="tx1"/>
                </a:solidFill>
                <a:latin typeface="+mn-lt"/>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Click to edit text styles</a:t>
            </a:r>
          </a:p>
        </p:txBody>
      </p:sp>
      <p:sp>
        <p:nvSpPr>
          <p:cNvPr id="25" name="Text Placeholder 11">
            <a:extLst>
              <a:ext uri="{FF2B5EF4-FFF2-40B4-BE49-F238E27FC236}">
                <a16:creationId xmlns:a16="http://schemas.microsoft.com/office/drawing/2014/main" id="{16DC85F3-18EB-D068-EC58-7955B00F0855}"/>
              </a:ext>
            </a:extLst>
          </p:cNvPr>
          <p:cNvSpPr>
            <a:spLocks noGrp="1"/>
          </p:cNvSpPr>
          <p:nvPr>
            <p:ph type="body" sz="quarter" idx="29" hasCustomPrompt="1"/>
          </p:nvPr>
        </p:nvSpPr>
        <p:spPr>
          <a:xfrm>
            <a:off x="588263" y="5614416"/>
            <a:ext cx="3621024" cy="786384"/>
          </a:xfrm>
          <a:no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buFont typeface="Arial" panose="020B0604020202020204" pitchFamily="34" charset="0"/>
              <a:buNone/>
              <a:defRPr lang="en-US" sz="1600" kern="1200" spc="0" baseline="0" dirty="0">
                <a:solidFill>
                  <a:schemeClr val="tx1"/>
                </a:solidFill>
                <a:latin typeface="+mn-lt"/>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Click to edit text styles</a:t>
            </a:r>
          </a:p>
        </p:txBody>
      </p:sp>
      <p:sp>
        <p:nvSpPr>
          <p:cNvPr id="27" name="Picture Placeholder 56">
            <a:extLst>
              <a:ext uri="{FF2B5EF4-FFF2-40B4-BE49-F238E27FC236}">
                <a16:creationId xmlns:a16="http://schemas.microsoft.com/office/drawing/2014/main" id="{E260874D-C856-B7DE-F08E-FC4D3EF7BCE2}"/>
              </a:ext>
            </a:extLst>
          </p:cNvPr>
          <p:cNvSpPr>
            <a:spLocks noGrp="1"/>
          </p:cNvSpPr>
          <p:nvPr>
            <p:ph type="pic" sz="quarter" idx="30" hasCustomPrompt="1"/>
          </p:nvPr>
        </p:nvSpPr>
        <p:spPr>
          <a:xfrm>
            <a:off x="10916944" y="293237"/>
            <a:ext cx="927394" cy="927392"/>
          </a:xfrm>
          <a:prstGeom prst="rect">
            <a:avLst/>
          </a:prstGeom>
        </p:spPr>
        <p:txBody>
          <a:bodyPr wrap="none" anchor="ctr">
            <a:noAutofit/>
          </a:bodyPr>
          <a:lstStyle>
            <a:lvl1pPr marL="0" indent="0" algn="ctr">
              <a:buNone/>
              <a:defRPr sz="1600">
                <a:latin typeface="+mj-lt"/>
              </a:defRPr>
            </a:lvl1pPr>
          </a:lstStyle>
          <a:p>
            <a:r>
              <a:rPr lang="en-US"/>
              <a:t>Add icon/</a:t>
            </a:r>
            <a:br>
              <a:rPr lang="en-US"/>
            </a:br>
            <a:r>
              <a:rPr lang="en-US"/>
              <a:t>logo here</a:t>
            </a:r>
          </a:p>
        </p:txBody>
      </p:sp>
    </p:spTree>
    <p:extLst>
      <p:ext uri="{BB962C8B-B14F-4D97-AF65-F5344CB8AC3E}">
        <p14:creationId xmlns:p14="http://schemas.microsoft.com/office/powerpoint/2010/main" val="1898570497"/>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Custom Layout">
    <p:bg>
      <p:bgPr>
        <a:blipFill dpi="0" rotWithShape="1">
          <a:blip r:embed="rId2">
            <a:alphaModFix amt="3947"/>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1935A20-04CB-91E7-3FAB-4AA16EEF9086}"/>
              </a:ext>
            </a:extLst>
          </p:cNvPr>
          <p:cNvSpPr>
            <a:spLocks noGrp="1"/>
          </p:cNvSpPr>
          <p:nvPr>
            <p:ph type="title"/>
          </p:nvPr>
        </p:nvSpPr>
        <p:spPr>
          <a:xfrm>
            <a:off x="666360" y="364540"/>
            <a:ext cx="10309091" cy="553998"/>
          </a:xfrm>
          <a:noFill/>
        </p:spPr>
        <p:txBody>
          <a:bodyPr/>
          <a:lstStyle>
            <a:lvl1pPr>
              <a:defRPr>
                <a:solidFill>
                  <a:schemeClr val="bg1"/>
                </a:solidFill>
              </a:defRPr>
            </a:lvl1pPr>
          </a:lstStyle>
          <a:p>
            <a:r>
              <a:rPr lang="en-GB"/>
              <a:t>Click to edit Master title style</a:t>
            </a:r>
            <a:endParaRPr lang="en-DE"/>
          </a:p>
        </p:txBody>
      </p:sp>
      <p:cxnSp>
        <p:nvCxnSpPr>
          <p:cNvPr id="2" name="Connecteur droit 21">
            <a:extLst>
              <a:ext uri="{FF2B5EF4-FFF2-40B4-BE49-F238E27FC236}">
                <a16:creationId xmlns:a16="http://schemas.microsoft.com/office/drawing/2014/main" id="{0847F938-8AEA-D4EF-9D26-D9DBCCBEAD45}"/>
              </a:ext>
            </a:extLst>
          </p:cNvPr>
          <p:cNvCxnSpPr>
            <a:cxnSpLocks/>
          </p:cNvCxnSpPr>
          <p:nvPr userDrawn="1"/>
        </p:nvCxnSpPr>
        <p:spPr>
          <a:xfrm>
            <a:off x="11609388" y="6381328"/>
            <a:ext cx="0" cy="476672"/>
          </a:xfrm>
          <a:prstGeom prst="line">
            <a:avLst/>
          </a:prstGeom>
          <a:ln w="12700">
            <a:solidFill>
              <a:schemeClr val="tx1">
                <a:lumMod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3" name="Image 20">
            <a:extLst>
              <a:ext uri="{FF2B5EF4-FFF2-40B4-BE49-F238E27FC236}">
                <a16:creationId xmlns:a16="http://schemas.microsoft.com/office/drawing/2014/main" id="{0B6D3FE6-ED07-9709-F5D2-B493B3F1C561}"/>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rightnessContrast bright="-68000"/>
                    </a14:imgEffect>
                  </a14:imgLayer>
                </a14:imgProps>
              </a:ext>
            </a:extLst>
          </a:blip>
          <a:srcRect l="-3741" t="-20759" r="52945" b="-5827"/>
          <a:stretch/>
        </p:blipFill>
        <p:spPr>
          <a:xfrm>
            <a:off x="11736000" y="6455047"/>
            <a:ext cx="360000" cy="288000"/>
          </a:xfrm>
          <a:prstGeom prst="rect">
            <a:avLst/>
          </a:prstGeom>
        </p:spPr>
      </p:pic>
    </p:spTree>
    <p:extLst>
      <p:ext uri="{BB962C8B-B14F-4D97-AF65-F5344CB8AC3E}">
        <p14:creationId xmlns:p14="http://schemas.microsoft.com/office/powerpoint/2010/main" val="3871031276"/>
      </p:ext>
    </p:extLst>
  </p:cSld>
  <p:clrMapOvr>
    <a:masterClrMapping/>
  </p:clrMapOvr>
  <p:transition>
    <p:fade/>
  </p:transition>
  <p:extLst>
    <p:ext uri="{DCECCB84-F9BA-43D5-87BE-67443E8EF086}">
      <p15:sldGuideLst xmlns:p15="http://schemas.microsoft.com/office/powerpoint/2012/main">
        <p15:guide id="1" pos="3659">
          <p15:clr>
            <a:srgbClr val="FBAE40"/>
          </p15:clr>
        </p15:guide>
        <p15:guide id="2" pos="4021">
          <p15:clr>
            <a:srgbClr val="FBAE40"/>
          </p15:clr>
        </p15:guide>
        <p15:guide id="3" orient="horz" pos="890">
          <p15:clr>
            <a:srgbClr val="FBAE40"/>
          </p15:clr>
        </p15:guide>
        <p15:guide id="4" orient="horz" pos="129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45282012"/>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lank">
    <p:bg>
      <p:bgPr>
        <a:solidFill>
          <a:srgbClr val="091F2C"/>
        </a:solidFill>
        <a:effectLst/>
      </p:bgPr>
    </p:bg>
    <p:spTree>
      <p:nvGrpSpPr>
        <p:cNvPr id="1" name=""/>
        <p:cNvGrpSpPr/>
        <p:nvPr/>
      </p:nvGrpSpPr>
      <p:grpSpPr>
        <a:xfrm>
          <a:off x="0" y="0"/>
          <a:ext cx="0" cy="0"/>
          <a:chOff x="0" y="0"/>
          <a:chExt cx="0" cy="0"/>
        </a:xfrm>
      </p:grpSpPr>
      <p:pic>
        <p:nvPicPr>
          <p:cNvPr id="5" name="Image 22" descr="Une image contenant capture d’écran, Graphique, noir, conception&#10;&#10;Description générée automatiquement">
            <a:extLst>
              <a:ext uri="{FF2B5EF4-FFF2-40B4-BE49-F238E27FC236}">
                <a16:creationId xmlns:a16="http://schemas.microsoft.com/office/drawing/2014/main" id="{ACEEE3C5-876C-5B08-3F11-BC5B127C064D}"/>
              </a:ext>
            </a:extLst>
          </p:cNvPr>
          <p:cNvPicPr>
            <a:picLocks noChangeAspect="1"/>
          </p:cNvPicPr>
          <p:nvPr userDrawn="1"/>
        </p:nvPicPr>
        <p:blipFill>
          <a:blip r:embed="rId2">
            <a:alphaModFix amt="3000"/>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flipH="1">
            <a:off x="0" y="0"/>
            <a:ext cx="6197600" cy="6858000"/>
          </a:xfrm>
          <a:prstGeom prst="rect">
            <a:avLst/>
          </a:prstGeom>
        </p:spPr>
      </p:pic>
      <p:cxnSp>
        <p:nvCxnSpPr>
          <p:cNvPr id="6" name="Connecteur droit 21">
            <a:extLst>
              <a:ext uri="{FF2B5EF4-FFF2-40B4-BE49-F238E27FC236}">
                <a16:creationId xmlns:a16="http://schemas.microsoft.com/office/drawing/2014/main" id="{342F0E85-61B5-FD9B-8E44-68827684C8FE}"/>
              </a:ext>
            </a:extLst>
          </p:cNvPr>
          <p:cNvCxnSpPr>
            <a:cxnSpLocks/>
          </p:cNvCxnSpPr>
          <p:nvPr userDrawn="1"/>
        </p:nvCxnSpPr>
        <p:spPr>
          <a:xfrm>
            <a:off x="11609388" y="6381328"/>
            <a:ext cx="0" cy="476672"/>
          </a:xfrm>
          <a:prstGeom prst="line">
            <a:avLst/>
          </a:prstGeom>
          <a:ln w="12700">
            <a:solidFill>
              <a:srgbClr val="FDFDFD"/>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7" name="Image 20">
            <a:extLst>
              <a:ext uri="{FF2B5EF4-FFF2-40B4-BE49-F238E27FC236}">
                <a16:creationId xmlns:a16="http://schemas.microsoft.com/office/drawing/2014/main" id="{52049B5E-136A-E061-7BE3-BEDDB29FD9F0}"/>
              </a:ext>
            </a:extLst>
          </p:cNvPr>
          <p:cNvPicPr>
            <a:picLocks noChangeAspect="1"/>
          </p:cNvPicPr>
          <p:nvPr userDrawn="1"/>
        </p:nvPicPr>
        <p:blipFill rotWithShape="1">
          <a:blip r:embed="rId4"/>
          <a:srcRect l="-3741" t="-20759" r="52945" b="-5827"/>
          <a:stretch/>
        </p:blipFill>
        <p:spPr>
          <a:xfrm>
            <a:off x="11736000" y="6443999"/>
            <a:ext cx="360000" cy="288000"/>
          </a:xfrm>
          <a:prstGeom prst="rect">
            <a:avLst/>
          </a:prstGeom>
        </p:spPr>
      </p:pic>
    </p:spTree>
    <p:extLst>
      <p:ext uri="{BB962C8B-B14F-4D97-AF65-F5344CB8AC3E}">
        <p14:creationId xmlns:p14="http://schemas.microsoft.com/office/powerpoint/2010/main" val="287011854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Demo slide">
    <p:bg>
      <p:bgPr>
        <a:solidFill>
          <a:srgbClr val="091F2C"/>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prstGeom prst="rect">
            <a:avLst/>
          </a:prstGeo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FFA38B"/>
                </a:solidFill>
                <a:effectLst/>
                <a:latin typeface="+mj-lt"/>
                <a:ea typeface="+mn-ea"/>
                <a:cs typeface="Segoe UI" pitchFamily="34" charset="0"/>
              </a:defRPr>
            </a:lvl1pPr>
          </a:lstStyle>
          <a:p>
            <a:r>
              <a:rPr lang="en-US"/>
              <a:t>Thank you</a:t>
            </a:r>
          </a:p>
        </p:txBody>
      </p:sp>
      <p:sp>
        <p:nvSpPr>
          <p:cNvPr id="5" name="Text Placeholder 4"/>
          <p:cNvSpPr>
            <a:spLocks noGrp="1"/>
          </p:cNvSpPr>
          <p:nvPr>
            <p:ph type="body" sz="quarter" idx="12" hasCustomPrompt="1"/>
          </p:nvPr>
        </p:nvSpPr>
        <p:spPr>
          <a:xfrm>
            <a:off x="585216" y="3977319"/>
            <a:ext cx="9144000" cy="307777"/>
          </a:xfrm>
          <a:prstGeom prst="rect">
            <a:avLst/>
          </a:prstGeom>
          <a:noFill/>
        </p:spPr>
        <p:txBody>
          <a:bodyPr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Subtitle</a:t>
            </a:r>
          </a:p>
        </p:txBody>
      </p:sp>
    </p:spTree>
    <p:extLst>
      <p:ext uri="{BB962C8B-B14F-4D97-AF65-F5344CB8AC3E}">
        <p14:creationId xmlns:p14="http://schemas.microsoft.com/office/powerpoint/2010/main" val="25586397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ection Break Slide">
    <p:spTree>
      <p:nvGrpSpPr>
        <p:cNvPr id="1" name=""/>
        <p:cNvGrpSpPr/>
        <p:nvPr/>
      </p:nvGrpSpPr>
      <p:grpSpPr>
        <a:xfrm>
          <a:off x="0" y="0"/>
          <a:ext cx="0" cy="0"/>
          <a:chOff x="0" y="0"/>
          <a:chExt cx="0" cy="0"/>
        </a:xfrm>
      </p:grpSpPr>
      <p:sp>
        <p:nvSpPr>
          <p:cNvPr id="15" name="Text Placeholder 2">
            <a:extLst>
              <a:ext uri="{FF2B5EF4-FFF2-40B4-BE49-F238E27FC236}">
                <a16:creationId xmlns:a16="http://schemas.microsoft.com/office/drawing/2014/main" id="{091E24DE-EFB1-0B46-A1A5-D4A0F86E2C80}"/>
              </a:ext>
            </a:extLst>
          </p:cNvPr>
          <p:cNvSpPr>
            <a:spLocks noGrp="1"/>
          </p:cNvSpPr>
          <p:nvPr>
            <p:ph type="body" sz="quarter" idx="10" hasCustomPrompt="1"/>
          </p:nvPr>
        </p:nvSpPr>
        <p:spPr>
          <a:xfrm>
            <a:off x="737938" y="1628799"/>
            <a:ext cx="10764252" cy="3857601"/>
          </a:xfrm>
          <a:prstGeom prst="rect">
            <a:avLst/>
          </a:prstGeom>
        </p:spPr>
        <p:txBody>
          <a:bodyPr/>
          <a:lstStyle>
            <a:lvl1pPr marL="0" indent="0">
              <a:buNone/>
              <a:defRPr sz="4800" b="1">
                <a:solidFill>
                  <a:srgbClr val="3679FC"/>
                </a:solidFill>
              </a:defRPr>
            </a:lvl1pPr>
            <a:lvl2pPr>
              <a:defRPr>
                <a:solidFill>
                  <a:srgbClr val="00E2FF"/>
                </a:solidFill>
              </a:defRPr>
            </a:lvl2pPr>
            <a:lvl3pPr>
              <a:defRPr>
                <a:solidFill>
                  <a:srgbClr val="00E2FF"/>
                </a:solidFill>
              </a:defRPr>
            </a:lvl3pPr>
            <a:lvl4pPr>
              <a:defRPr>
                <a:solidFill>
                  <a:srgbClr val="00E2FF"/>
                </a:solidFill>
              </a:defRPr>
            </a:lvl4pPr>
            <a:lvl5pPr>
              <a:defRPr>
                <a:solidFill>
                  <a:srgbClr val="00E2FF"/>
                </a:solidFill>
              </a:defRPr>
            </a:lvl5pPr>
          </a:lstStyle>
          <a:p>
            <a:pPr lvl="0"/>
            <a:r>
              <a:rPr lang="en-US"/>
              <a:t>Section title</a:t>
            </a:r>
          </a:p>
        </p:txBody>
      </p:sp>
    </p:spTree>
    <p:extLst>
      <p:ext uri="{BB962C8B-B14F-4D97-AF65-F5344CB8AC3E}">
        <p14:creationId xmlns:p14="http://schemas.microsoft.com/office/powerpoint/2010/main" val="38565716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44555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6" name="Image 22" descr="Une image contenant capture d’écran, Graphique, noir, conception&#10;&#10;Description générée automatiquement">
            <a:extLst>
              <a:ext uri="{FF2B5EF4-FFF2-40B4-BE49-F238E27FC236}">
                <a16:creationId xmlns:a16="http://schemas.microsoft.com/office/drawing/2014/main" id="{F440FCB3-ECF5-52A2-C75D-DA911BBEAE97}"/>
              </a:ext>
            </a:extLst>
          </p:cNvPr>
          <p:cNvPicPr>
            <a:picLocks noChangeAspect="1"/>
          </p:cNvPicPr>
          <p:nvPr userDrawn="1"/>
        </p:nvPicPr>
        <p:blipFill>
          <a:blip r:embed="rId2">
            <a:alphaModFix amt="3000"/>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flipH="1">
            <a:off x="0" y="0"/>
            <a:ext cx="6197600" cy="6858000"/>
          </a:xfrm>
          <a:prstGeom prst="rect">
            <a:avLst/>
          </a:prstGeom>
        </p:spPr>
      </p:pic>
      <p:cxnSp>
        <p:nvCxnSpPr>
          <p:cNvPr id="7" name="Connecteur droit 21">
            <a:extLst>
              <a:ext uri="{FF2B5EF4-FFF2-40B4-BE49-F238E27FC236}">
                <a16:creationId xmlns:a16="http://schemas.microsoft.com/office/drawing/2014/main" id="{8F8B7ACC-CA50-BF7A-1DE2-BBA9A505FD5E}"/>
              </a:ext>
            </a:extLst>
          </p:cNvPr>
          <p:cNvCxnSpPr>
            <a:cxnSpLocks/>
          </p:cNvCxnSpPr>
          <p:nvPr userDrawn="1"/>
        </p:nvCxnSpPr>
        <p:spPr>
          <a:xfrm>
            <a:off x="11609388" y="6381328"/>
            <a:ext cx="0" cy="476672"/>
          </a:xfrm>
          <a:prstGeom prst="line">
            <a:avLst/>
          </a:prstGeom>
          <a:ln w="12700">
            <a:solidFill>
              <a:schemeClr val="tx1">
                <a:lumMod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8" name="Image 20">
            <a:extLst>
              <a:ext uri="{FF2B5EF4-FFF2-40B4-BE49-F238E27FC236}">
                <a16:creationId xmlns:a16="http://schemas.microsoft.com/office/drawing/2014/main" id="{DA30B6C4-9C39-0A86-3056-CE1B7099E2B1}"/>
              </a:ext>
            </a:extLst>
          </p:cNvPr>
          <p:cNvPicPr>
            <a:picLocks noChangeAspect="1"/>
          </p:cNvPicPr>
          <p:nvPr userDrawn="1"/>
        </p:nvPicPr>
        <p:blipFill rotWithShape="1">
          <a:blip r:embed="rId4"/>
          <a:srcRect l="-3741" t="-20759" r="52945" b="-5827"/>
          <a:stretch/>
        </p:blipFill>
        <p:spPr>
          <a:xfrm>
            <a:off x="11736000" y="6443999"/>
            <a:ext cx="360000" cy="288000"/>
          </a:xfrm>
          <a:prstGeom prst="rect">
            <a:avLst/>
          </a:prstGeom>
        </p:spPr>
      </p:pic>
    </p:spTree>
    <p:extLst>
      <p:ext uri="{BB962C8B-B14F-4D97-AF65-F5344CB8AC3E}">
        <p14:creationId xmlns:p14="http://schemas.microsoft.com/office/powerpoint/2010/main" val="264350132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cxnSp>
        <p:nvCxnSpPr>
          <p:cNvPr id="7" name="Connecteur droit 21">
            <a:extLst>
              <a:ext uri="{FF2B5EF4-FFF2-40B4-BE49-F238E27FC236}">
                <a16:creationId xmlns:a16="http://schemas.microsoft.com/office/drawing/2014/main" id="{8F8B7ACC-CA50-BF7A-1DE2-BBA9A505FD5E}"/>
              </a:ext>
            </a:extLst>
          </p:cNvPr>
          <p:cNvCxnSpPr>
            <a:cxnSpLocks/>
          </p:cNvCxnSpPr>
          <p:nvPr userDrawn="1"/>
        </p:nvCxnSpPr>
        <p:spPr>
          <a:xfrm>
            <a:off x="11609388" y="6381328"/>
            <a:ext cx="0" cy="476672"/>
          </a:xfrm>
          <a:prstGeom prst="line">
            <a:avLst/>
          </a:prstGeom>
          <a:ln w="12700">
            <a:solidFill>
              <a:schemeClr val="tx1">
                <a:lumMod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8" name="Image 20">
            <a:extLst>
              <a:ext uri="{FF2B5EF4-FFF2-40B4-BE49-F238E27FC236}">
                <a16:creationId xmlns:a16="http://schemas.microsoft.com/office/drawing/2014/main" id="{DA30B6C4-9C39-0A86-3056-CE1B7099E2B1}"/>
              </a:ext>
            </a:extLst>
          </p:cNvPr>
          <p:cNvPicPr>
            <a:picLocks noChangeAspect="1"/>
          </p:cNvPicPr>
          <p:nvPr userDrawn="1"/>
        </p:nvPicPr>
        <p:blipFill rotWithShape="1">
          <a:blip r:embed="rId2"/>
          <a:srcRect l="-3741" t="-20759" r="52945" b="-5827"/>
          <a:stretch/>
        </p:blipFill>
        <p:spPr>
          <a:xfrm>
            <a:off x="11736000" y="6443999"/>
            <a:ext cx="360000" cy="288000"/>
          </a:xfrm>
          <a:prstGeom prst="rect">
            <a:avLst/>
          </a:prstGeom>
        </p:spPr>
      </p:pic>
      <p:pic>
        <p:nvPicPr>
          <p:cNvPr id="2" name="Picture 1">
            <a:extLst>
              <a:ext uri="{FF2B5EF4-FFF2-40B4-BE49-F238E27FC236}">
                <a16:creationId xmlns:a16="http://schemas.microsoft.com/office/drawing/2014/main" id="{67231DA7-D218-3D74-3EBC-2E6F1F67FD0C}"/>
              </a:ext>
            </a:extLst>
          </p:cNvPr>
          <p:cNvPicPr>
            <a:picLocks noChangeAspect="1"/>
          </p:cNvPicPr>
          <p:nvPr userDrawn="1"/>
        </p:nvPicPr>
        <p:blipFill>
          <a:blip r:embed="rId3">
            <a:alphaModFix amt="3000"/>
          </a:blip>
          <a:srcRect l="9069" t="23997" r="42229" b="40674"/>
          <a:stretch/>
        </p:blipFill>
        <p:spPr>
          <a:xfrm>
            <a:off x="0" y="0"/>
            <a:ext cx="12192002" cy="6858000"/>
          </a:xfrm>
          <a:prstGeom prst="rect">
            <a:avLst/>
          </a:prstGeom>
        </p:spPr>
      </p:pic>
    </p:spTree>
    <p:extLst>
      <p:ext uri="{BB962C8B-B14F-4D97-AF65-F5344CB8AC3E}">
        <p14:creationId xmlns:p14="http://schemas.microsoft.com/office/powerpoint/2010/main" val="36068328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49938876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626277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796248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9A933-FE52-FC27-DCF4-2DAD399569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8C4A36-59F6-94E6-9546-7477E5ED7F2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91891E-B540-0830-3ACD-854437BD9A18}"/>
              </a:ext>
            </a:extLst>
          </p:cNvPr>
          <p:cNvSpPr>
            <a:spLocks noGrp="1"/>
          </p:cNvSpPr>
          <p:nvPr>
            <p:ph type="dt" sz="half" idx="10"/>
          </p:nvPr>
        </p:nvSpPr>
        <p:spPr/>
        <p:txBody>
          <a:bodyPr/>
          <a:lstStyle/>
          <a:p>
            <a:fld id="{67F1AAE4-6C6A-4337-9322-F43ACAC73CC7}" type="datetimeFigureOut">
              <a:rPr lang="en-US" smtClean="0"/>
              <a:t>8/19/2025</a:t>
            </a:fld>
            <a:endParaRPr lang="en-US"/>
          </a:p>
        </p:txBody>
      </p:sp>
      <p:sp>
        <p:nvSpPr>
          <p:cNvPr id="5" name="Footer Placeholder 4">
            <a:extLst>
              <a:ext uri="{FF2B5EF4-FFF2-40B4-BE49-F238E27FC236}">
                <a16:creationId xmlns:a16="http://schemas.microsoft.com/office/drawing/2014/main" id="{8691937F-9B8E-8125-912D-A10A344A92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A8A1A6-D5AC-607A-E5A8-244BFB0489FE}"/>
              </a:ext>
            </a:extLst>
          </p:cNvPr>
          <p:cNvSpPr>
            <a:spLocks noGrp="1"/>
          </p:cNvSpPr>
          <p:nvPr>
            <p:ph type="sldNum" sz="quarter" idx="12"/>
          </p:nvPr>
        </p:nvSpPr>
        <p:spPr/>
        <p:txBody>
          <a:bodyPr/>
          <a:lstStyle/>
          <a:p>
            <a:fld id="{33F74CFF-0500-4008-9756-F9312FF8F027}" type="slidenum">
              <a:rPr lang="en-US" smtClean="0"/>
              <a:t>‹#›</a:t>
            </a:fld>
            <a:endParaRPr lang="en-US"/>
          </a:p>
        </p:txBody>
      </p:sp>
    </p:spTree>
    <p:extLst>
      <p:ext uri="{BB962C8B-B14F-4D97-AF65-F5344CB8AC3E}">
        <p14:creationId xmlns:p14="http://schemas.microsoft.com/office/powerpoint/2010/main" val="3197807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_graphic2">
    <p:bg>
      <p:bgPr>
        <a:solidFill>
          <a:srgbClr val="091F2C"/>
        </a:solidFill>
        <a:effectLst/>
      </p:bgPr>
    </p:bg>
    <p:spTree>
      <p:nvGrpSpPr>
        <p:cNvPr id="1" name=""/>
        <p:cNvGrpSpPr/>
        <p:nvPr/>
      </p:nvGrpSpPr>
      <p:grpSpPr>
        <a:xfrm>
          <a:off x="0" y="0"/>
          <a:ext cx="0" cy="0"/>
          <a:chOff x="0" y="0"/>
          <a:chExt cx="0" cy="0"/>
        </a:xfrm>
      </p:grpSpPr>
      <p:pic>
        <p:nvPicPr>
          <p:cNvPr id="4" name="Image 22" descr="Une image contenant capture d’écran, Graphique, noir, conception&#10;&#10;Description générée automatiquement">
            <a:extLst>
              <a:ext uri="{FF2B5EF4-FFF2-40B4-BE49-F238E27FC236}">
                <a16:creationId xmlns:a16="http://schemas.microsoft.com/office/drawing/2014/main" id="{AD5FBE95-C345-C737-C697-1F308DCF4A76}"/>
              </a:ext>
            </a:extLst>
          </p:cNvPr>
          <p:cNvPicPr>
            <a:picLocks noChangeAspect="1"/>
          </p:cNvPicPr>
          <p:nvPr userDrawn="1"/>
        </p:nvPicPr>
        <p:blipFill>
          <a:blip r:embed="rId2">
            <a:alphaModFix amt="3000"/>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5994400" y="0"/>
            <a:ext cx="6197600" cy="6858000"/>
          </a:xfrm>
          <a:prstGeom prst="rect">
            <a:avLst/>
          </a:prstGeom>
        </p:spPr>
      </p:pic>
      <p:sp>
        <p:nvSpPr>
          <p:cNvPr id="6" name="Espace réservé du texte 16">
            <a:extLst>
              <a:ext uri="{FF2B5EF4-FFF2-40B4-BE49-F238E27FC236}">
                <a16:creationId xmlns:a16="http://schemas.microsoft.com/office/drawing/2014/main" id="{D4F6DCA2-8C6E-DFAD-531C-169D0DEB6596}"/>
              </a:ext>
            </a:extLst>
          </p:cNvPr>
          <p:cNvSpPr>
            <a:spLocks noGrp="1"/>
          </p:cNvSpPr>
          <p:nvPr>
            <p:ph type="body" sz="quarter" idx="10" hasCustomPrompt="1"/>
          </p:nvPr>
        </p:nvSpPr>
        <p:spPr>
          <a:xfrm>
            <a:off x="3119828" y="2348850"/>
            <a:ext cx="7745698" cy="2160300"/>
          </a:xfrm>
          <a:prstGeom prst="rect">
            <a:avLst/>
          </a:prstGeom>
        </p:spPr>
        <p:txBody>
          <a:bodyPr anchor="ctr" anchorCtr="0">
            <a:noAutofit/>
          </a:bodyPr>
          <a:lstStyle>
            <a:lvl1pPr marL="0" marR="0" indent="0" algn="l" defTabSz="932742" rtl="0" eaLnBrk="1" fontAlgn="auto" latinLnBrk="0" hangingPunct="1">
              <a:lnSpc>
                <a:spcPct val="100000"/>
              </a:lnSpc>
              <a:spcBef>
                <a:spcPct val="20000"/>
              </a:spcBef>
              <a:spcAft>
                <a:spcPts val="0"/>
              </a:spcAft>
              <a:buClrTx/>
              <a:buSzPct val="90000"/>
              <a:buFontTx/>
              <a:buNone/>
              <a:tabLst/>
              <a:defRPr sz="4000" b="1">
                <a:solidFill>
                  <a:schemeClr val="tx1"/>
                </a:solidFill>
              </a:defRPr>
            </a:lvl1pPr>
            <a:lvl2pPr marL="228600" indent="0">
              <a:buFontTx/>
              <a:buNone/>
              <a:defRPr/>
            </a:lvl2pPr>
            <a:lvl3pPr marL="457200" indent="0">
              <a:buFontTx/>
              <a:buNone/>
              <a:defRPr/>
            </a:lvl3pPr>
            <a:lvl4pPr marL="661988" indent="0">
              <a:buFontTx/>
              <a:buNone/>
              <a:defRPr/>
            </a:lvl4pPr>
            <a:lvl5pPr marL="855663" indent="0">
              <a:buFontTx/>
              <a:buNone/>
              <a:defRPr/>
            </a:lvl5p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r>
              <a:rPr lang="fr-FR"/>
              <a:t>EVENT NAME OR PRESENTATION TITLE</a:t>
            </a:r>
          </a:p>
        </p:txBody>
      </p:sp>
      <p:sp>
        <p:nvSpPr>
          <p:cNvPr id="7" name="Espace réservé du texte 18">
            <a:extLst>
              <a:ext uri="{FF2B5EF4-FFF2-40B4-BE49-F238E27FC236}">
                <a16:creationId xmlns:a16="http://schemas.microsoft.com/office/drawing/2014/main" id="{5D54038E-A067-FEAB-5B38-090D1B97C176}"/>
              </a:ext>
            </a:extLst>
          </p:cNvPr>
          <p:cNvSpPr>
            <a:spLocks noGrp="1"/>
          </p:cNvSpPr>
          <p:nvPr>
            <p:ph type="body" sz="quarter" idx="11" hasCustomPrompt="1"/>
          </p:nvPr>
        </p:nvSpPr>
        <p:spPr>
          <a:xfrm>
            <a:off x="3119827" y="4509150"/>
            <a:ext cx="7745695" cy="265550"/>
          </a:xfrm>
          <a:prstGeom prst="rect">
            <a:avLst/>
          </a:prstGeom>
        </p:spPr>
        <p:txBody>
          <a:bodyPr>
            <a:noAutofit/>
          </a:bodyPr>
          <a:lstStyle>
            <a:lvl1pPr marL="0" indent="0">
              <a:buNone/>
              <a:defRPr sz="1800">
                <a:solidFill>
                  <a:schemeClr val="tx1"/>
                </a:solidFill>
              </a:defRPr>
            </a:lvl1pPr>
            <a:lvl2pPr>
              <a:defRPr sz="1600">
                <a:solidFill>
                  <a:schemeClr val="bg2">
                    <a:lumMod val="90000"/>
                  </a:schemeClr>
                </a:solidFill>
              </a:defRPr>
            </a:lvl2pPr>
            <a:lvl3pPr>
              <a:defRPr sz="1600">
                <a:solidFill>
                  <a:schemeClr val="bg2">
                    <a:lumMod val="90000"/>
                  </a:schemeClr>
                </a:solidFill>
              </a:defRPr>
            </a:lvl3pPr>
            <a:lvl4pPr>
              <a:defRPr sz="1600">
                <a:solidFill>
                  <a:schemeClr val="bg2">
                    <a:lumMod val="90000"/>
                  </a:schemeClr>
                </a:solidFill>
              </a:defRPr>
            </a:lvl4pPr>
            <a:lvl5pPr>
              <a:defRPr sz="1600">
                <a:solidFill>
                  <a:schemeClr val="bg2">
                    <a:lumMod val="90000"/>
                  </a:schemeClr>
                </a:solidFill>
              </a:defRPr>
            </a:lvl5pPr>
          </a:lstStyle>
          <a:p>
            <a:pPr lvl="0"/>
            <a:r>
              <a:rPr lang="fr-FR"/>
              <a:t>Speaker </a:t>
            </a:r>
            <a:r>
              <a:rPr lang="fr-FR" err="1"/>
              <a:t>name</a:t>
            </a:r>
            <a:r>
              <a:rPr lang="fr-FR"/>
              <a:t> or </a:t>
            </a:r>
            <a:r>
              <a:rPr lang="fr-FR" err="1"/>
              <a:t>subtitle</a:t>
            </a:r>
            <a:endParaRPr lang="fr-FR"/>
          </a:p>
        </p:txBody>
      </p:sp>
      <p:pic>
        <p:nvPicPr>
          <p:cNvPr id="8" name="Image 20">
            <a:extLst>
              <a:ext uri="{FF2B5EF4-FFF2-40B4-BE49-F238E27FC236}">
                <a16:creationId xmlns:a16="http://schemas.microsoft.com/office/drawing/2014/main" id="{49CAEF87-1024-830E-CEF3-D85D80737EFE}"/>
              </a:ext>
            </a:extLst>
          </p:cNvPr>
          <p:cNvPicPr>
            <a:picLocks noChangeAspect="1"/>
          </p:cNvPicPr>
          <p:nvPr userDrawn="1"/>
        </p:nvPicPr>
        <p:blipFill>
          <a:blip r:embed="rId4"/>
          <a:stretch>
            <a:fillRect/>
          </a:stretch>
        </p:blipFill>
        <p:spPr>
          <a:xfrm>
            <a:off x="584200" y="3059188"/>
            <a:ext cx="1725673" cy="553998"/>
          </a:xfrm>
          <a:prstGeom prst="rect">
            <a:avLst/>
          </a:prstGeom>
        </p:spPr>
      </p:pic>
      <p:cxnSp>
        <p:nvCxnSpPr>
          <p:cNvPr id="9" name="Connecteur droit 21">
            <a:extLst>
              <a:ext uri="{FF2B5EF4-FFF2-40B4-BE49-F238E27FC236}">
                <a16:creationId xmlns:a16="http://schemas.microsoft.com/office/drawing/2014/main" id="{9BA87284-BE9E-B700-3AB0-173BFAA1DBCB}"/>
              </a:ext>
            </a:extLst>
          </p:cNvPr>
          <p:cNvCxnSpPr>
            <a:cxnSpLocks/>
          </p:cNvCxnSpPr>
          <p:nvPr userDrawn="1"/>
        </p:nvCxnSpPr>
        <p:spPr>
          <a:xfrm>
            <a:off x="2754463" y="2112579"/>
            <a:ext cx="0" cy="2662121"/>
          </a:xfrm>
          <a:prstGeom prst="line">
            <a:avLst/>
          </a:prstGeom>
          <a:ln w="15875">
            <a:solidFill>
              <a:srgbClr val="FDFDFD"/>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10" name="MS logo white - EMF" descr="Microsoft logo white text version">
            <a:extLst>
              <a:ext uri="{FF2B5EF4-FFF2-40B4-BE49-F238E27FC236}">
                <a16:creationId xmlns:a16="http://schemas.microsoft.com/office/drawing/2014/main" id="{7F411FE4-BD7E-DB92-3739-2B6177064007}"/>
              </a:ext>
            </a:extLst>
          </p:cNvPr>
          <p:cNvPicPr>
            <a:picLocks noChangeAspect="1"/>
          </p:cNvPicPr>
          <p:nvPr userDrawn="1"/>
        </p:nvPicPr>
        <p:blipFill>
          <a:blip r:embed="rId5"/>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1379025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4_Custom Layout">
    <p:bg>
      <p:bgPr>
        <a:solidFill>
          <a:srgbClr val="121D2F"/>
        </a:solidFill>
        <a:effectLst/>
      </p:bgPr>
    </p:bg>
    <p:spTree>
      <p:nvGrpSpPr>
        <p:cNvPr id="1" name=""/>
        <p:cNvGrpSpPr/>
        <p:nvPr/>
      </p:nvGrpSpPr>
      <p:grpSpPr>
        <a:xfrm>
          <a:off x="0" y="0"/>
          <a:ext cx="0" cy="0"/>
          <a:chOff x="0" y="0"/>
          <a:chExt cx="0" cy="0"/>
        </a:xfrm>
      </p:grpSpPr>
      <p:pic>
        <p:nvPicPr>
          <p:cNvPr id="3" name="Image 22" descr="Une image contenant capture d’écran, Graphique, noir, conception&#10;&#10;Description générée automatiquement">
            <a:extLst>
              <a:ext uri="{FF2B5EF4-FFF2-40B4-BE49-F238E27FC236}">
                <a16:creationId xmlns:a16="http://schemas.microsoft.com/office/drawing/2014/main" id="{295ED579-CE67-2DC9-E23F-619BB8EBDC40}"/>
              </a:ext>
            </a:extLst>
          </p:cNvPr>
          <p:cNvPicPr>
            <a:picLocks noChangeAspect="1"/>
          </p:cNvPicPr>
          <p:nvPr userDrawn="1"/>
        </p:nvPicPr>
        <p:blipFill>
          <a:blip r:embed="rId2">
            <a:alphaModFix amt="3000"/>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5994400" y="0"/>
            <a:ext cx="6197600" cy="6858000"/>
          </a:xfrm>
          <a:prstGeom prst="rect">
            <a:avLst/>
          </a:prstGeom>
        </p:spPr>
      </p:pic>
      <p:cxnSp>
        <p:nvCxnSpPr>
          <p:cNvPr id="7" name="Connecteur droit 21">
            <a:extLst>
              <a:ext uri="{FF2B5EF4-FFF2-40B4-BE49-F238E27FC236}">
                <a16:creationId xmlns:a16="http://schemas.microsoft.com/office/drawing/2014/main" id="{9A21FC18-7BB2-93C5-22D8-AA8C2D30395A}"/>
              </a:ext>
            </a:extLst>
          </p:cNvPr>
          <p:cNvCxnSpPr>
            <a:cxnSpLocks/>
          </p:cNvCxnSpPr>
          <p:nvPr userDrawn="1"/>
        </p:nvCxnSpPr>
        <p:spPr>
          <a:xfrm>
            <a:off x="11609388" y="6381328"/>
            <a:ext cx="0" cy="476672"/>
          </a:xfrm>
          <a:prstGeom prst="line">
            <a:avLst/>
          </a:prstGeom>
          <a:ln w="12700">
            <a:solidFill>
              <a:schemeClr val="tx1">
                <a:lumMod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8" name="Image 20">
            <a:extLst>
              <a:ext uri="{FF2B5EF4-FFF2-40B4-BE49-F238E27FC236}">
                <a16:creationId xmlns:a16="http://schemas.microsoft.com/office/drawing/2014/main" id="{7AD73BDA-60A4-A6C7-653E-72A7A1B501F0}"/>
              </a:ext>
            </a:extLst>
          </p:cNvPr>
          <p:cNvPicPr>
            <a:picLocks noChangeAspect="1"/>
          </p:cNvPicPr>
          <p:nvPr userDrawn="1"/>
        </p:nvPicPr>
        <p:blipFill rotWithShape="1">
          <a:blip r:embed="rId4"/>
          <a:srcRect l="-3741" t="-20759" r="52945" b="-5827"/>
          <a:stretch/>
        </p:blipFill>
        <p:spPr>
          <a:xfrm>
            <a:off x="11736000" y="6443999"/>
            <a:ext cx="360000" cy="288000"/>
          </a:xfrm>
          <a:prstGeom prst="rect">
            <a:avLst/>
          </a:prstGeom>
        </p:spPr>
      </p:pic>
    </p:spTree>
    <p:extLst>
      <p:ext uri="{BB962C8B-B14F-4D97-AF65-F5344CB8AC3E}">
        <p14:creationId xmlns:p14="http://schemas.microsoft.com/office/powerpoint/2010/main" val="5601137"/>
      </p:ext>
    </p:extLst>
  </p:cSld>
  <p:clrMapOvr>
    <a:overrideClrMapping bg1="dk1" tx1="lt1" bg2="dk2" tx2="lt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3.xml"/><Relationship Id="rId4" Type="http://schemas.openxmlformats.org/officeDocument/2006/relationships/image" Target="../media/image2.sv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microsoft.com/office/2007/relationships/hdphoto" Target="../media/hdphoto1.wdp"/><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3.png"/><Relationship Id="rId5" Type="http://schemas.openxmlformats.org/officeDocument/2006/relationships/theme" Target="../theme/theme3.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338579658"/>
      </p:ext>
    </p:extLst>
  </p:cSld>
  <p:clrMap bg1="dk1" tx1="lt1" bg2="dk2" tx2="lt2" accent1="accent1" accent2="accent2" accent3="accent3" accent4="accent4" accent5="accent5" accent6="accent6" hlink="hlink" folHlink="folHlink"/>
  <p:sldLayoutIdLst>
    <p:sldLayoutId id="2147486167" r:id="rId1"/>
    <p:sldLayoutId id="2147486175" r:id="rId2"/>
    <p:sldLayoutId id="2147486543" r:id="rId3"/>
    <p:sldLayoutId id="2147486201" r:id="rId4"/>
    <p:sldLayoutId id="2147486207" r:id="rId5"/>
    <p:sldLayoutId id="2147486555" r:id="rId6"/>
    <p:sldLayoutId id="2147486780" r:id="rId7"/>
    <p:sldLayoutId id="2147486781" r:id="rId8"/>
    <p:sldLayoutId id="2147486782" r:id="rId9"/>
    <p:sldLayoutId id="2147486785" r:id="rId10"/>
    <p:sldLayoutId id="2147486788" r:id="rId11"/>
    <p:sldLayoutId id="2147486842" r:id="rId12"/>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oolsToo_Slide" descr="ToolsToo_Slide">
            <a:extLst>
              <a:ext uri="{FF2B5EF4-FFF2-40B4-BE49-F238E27FC236}">
                <a16:creationId xmlns:a16="http://schemas.microsoft.com/office/drawing/2014/main" id="{60625795-B630-613F-663D-54FF39BD7EAA}"/>
              </a:ext>
            </a:extLst>
          </p:cNvPr>
          <p:cNvSpPr/>
          <p:nvPr userDrawn="1"/>
        </p:nvSpPr>
        <p:spPr bwMode="auto">
          <a:xfrm>
            <a:off x="0" y="0"/>
            <a:ext cx="12192000" cy="6858000"/>
          </a:xfrm>
          <a:prstGeom prst="rect">
            <a:avLst/>
          </a:prstGeom>
          <a:noFill/>
          <a:ln>
            <a:noFill/>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itle Placeholder 1"/>
          <p:cNvSpPr>
            <a:spLocks noGrp="1"/>
          </p:cNvSpPr>
          <p:nvPr userDrawn="1">
            <p:ph type="title"/>
          </p:nvPr>
        </p:nvSpPr>
        <p:spPr>
          <a:xfrm>
            <a:off x="588263" y="585216"/>
            <a:ext cx="10430257" cy="30777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591056"/>
            <a:ext cx="10426700" cy="726353"/>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p:txBody>
      </p:sp>
      <p:pic>
        <p:nvPicPr>
          <p:cNvPr id="6" name="Graphic 5">
            <a:extLst>
              <a:ext uri="{FF2B5EF4-FFF2-40B4-BE49-F238E27FC236}">
                <a16:creationId xmlns:a16="http://schemas.microsoft.com/office/drawing/2014/main" id="{C21DE6D5-FF91-85A4-E9FC-5084016E9E3B}"/>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468932295"/>
      </p:ext>
    </p:extLst>
  </p:cSld>
  <p:clrMap bg1="lt1" tx1="dk1" bg2="lt2" tx2="dk2" accent1="accent1" accent2="accent2" accent3="accent3" accent4="accent4" accent5="accent5" accent6="accent6" hlink="hlink" folHlink="folHlink"/>
  <p:sldLayoutIdLst>
    <p:sldLayoutId id="2147486827" r:id="rId1"/>
  </p:sldLayoutIdLst>
  <p:transition>
    <p:fade/>
  </p:transition>
  <p:hf sldNum="0" hdr="0" dt="0"/>
  <p:txStyles>
    <p:titleStyle>
      <a:lvl1pPr algn="l" defTabSz="932742" rtl="0" eaLnBrk="1" latinLnBrk="0" hangingPunct="1">
        <a:lnSpc>
          <a:spcPct val="100000"/>
        </a:lnSpc>
        <a:spcBef>
          <a:spcPct val="0"/>
        </a:spcBef>
        <a:buNone/>
        <a:defRPr lang="en-US" sz="2000" b="0" kern="1200" cap="none" spc="0" baseline="0" dirty="0" smtClean="0">
          <a:ln w="3175">
            <a:noFill/>
          </a:ln>
          <a:solidFill>
            <a:schemeClr val="tx1"/>
          </a:solidFill>
          <a:effectLst/>
          <a:latin typeface="+mj-lt"/>
          <a:ea typeface="+mn-ea"/>
          <a:cs typeface="Segoe UI" pitchFamily="34" charset="0"/>
        </a:defRPr>
      </a:lvl1pPr>
    </p:titleStyle>
    <p:body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panose="020B0502040204020203" pitchFamily="34" charset="0"/>
        </a:defRPr>
      </a:lvl1pPr>
      <a:lvl2pPr marL="265176" marR="0" indent="-109728"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A5A5A5"/>
          </p15:clr>
        </p15:guide>
        <p15:guide id="2" pos="7680">
          <p15:clr>
            <a:srgbClr val="A5A5A5"/>
          </p15:clr>
        </p15:guide>
        <p15:guide id="3" pos="186">
          <p15:clr>
            <a:srgbClr val="A5A5A5"/>
          </p15:clr>
        </p15:guide>
        <p15:guide id="26" pos="7496">
          <p15:clr>
            <a:srgbClr val="A5A5A5"/>
          </p15:clr>
        </p15:guide>
        <p15:guide id="27" orient="horz">
          <p15:clr>
            <a:srgbClr val="A5A5A5"/>
          </p15:clr>
        </p15:guide>
        <p15:guide id="28" orient="horz" pos="4320">
          <p15:clr>
            <a:srgbClr val="A5A5A5"/>
          </p15:clr>
        </p15:guide>
        <p15:guide id="29" orient="horz" pos="184">
          <p15:clr>
            <a:srgbClr val="A5A5A5"/>
          </p15:clr>
        </p15:guide>
        <p15:guide id="40" orient="horz" pos="4134">
          <p15:clr>
            <a:srgbClr val="A5A5A5"/>
          </p15:clr>
        </p15:guide>
        <p15:guide id="42" pos="365">
          <p15:clr>
            <a:srgbClr val="C35EA4"/>
          </p15:clr>
        </p15:guide>
        <p15:guide id="43" orient="horz" pos="367">
          <p15:clr>
            <a:srgbClr val="C35EA4"/>
          </p15:clr>
        </p15:guide>
        <p15:guide id="44" orient="horz" pos="3953">
          <p15:clr>
            <a:srgbClr val="C35EA4"/>
          </p15:clr>
        </p15:guide>
        <p15:guide id="45" pos="7307">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1"/>
            <a:ext cx="11018520" cy="553999"/>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4"/>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49"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49"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5" name="Image 22" descr="Une image contenant capture d’écran, Graphique, noir, conception&#10;&#10;Description générée automatiquement">
            <a:extLst>
              <a:ext uri="{FF2B5EF4-FFF2-40B4-BE49-F238E27FC236}">
                <a16:creationId xmlns:a16="http://schemas.microsoft.com/office/drawing/2014/main" id="{10FF57AC-4B9A-5554-1D8D-38C3C5B973D4}"/>
              </a:ext>
            </a:extLst>
          </p:cNvPr>
          <p:cNvPicPr>
            <a:picLocks noChangeAspect="1"/>
          </p:cNvPicPr>
          <p:nvPr userDrawn="1"/>
        </p:nvPicPr>
        <p:blipFill>
          <a:blip r:embed="rId6">
            <a:alphaModFix amt="6000"/>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flipH="1">
            <a:off x="0" y="0"/>
            <a:ext cx="6197600" cy="6858000"/>
          </a:xfrm>
          <a:prstGeom prst="rect">
            <a:avLst/>
          </a:prstGeom>
        </p:spPr>
      </p:pic>
    </p:spTree>
    <p:extLst>
      <p:ext uri="{BB962C8B-B14F-4D97-AF65-F5344CB8AC3E}">
        <p14:creationId xmlns:p14="http://schemas.microsoft.com/office/powerpoint/2010/main" val="4002642455"/>
      </p:ext>
    </p:extLst>
  </p:cSld>
  <p:clrMap bg1="dk1" tx1="lt1" bg2="dk2" tx2="lt2" accent1="accent1" accent2="accent2" accent3="accent3" accent4="accent4" accent5="accent5" accent6="accent6" hlink="hlink" folHlink="folHlink"/>
  <p:sldLayoutIdLst>
    <p:sldLayoutId id="2147486837" r:id="rId1"/>
    <p:sldLayoutId id="2147486839" r:id="rId2"/>
    <p:sldLayoutId id="2147486840" r:id="rId3"/>
    <p:sldLayoutId id="2147486841" r:id="rId4"/>
  </p:sldLayoutIdLst>
  <p:transition>
    <p:fade/>
  </p:transition>
  <p:hf sldNum="0" hdr="0" dt="0"/>
  <p:txStyles>
    <p:titleStyle>
      <a:lvl1pPr algn="l" defTabSz="932719" rtl="0" eaLnBrk="1" latinLnBrk="0" hangingPunct="1">
        <a:lnSpc>
          <a:spcPct val="100000"/>
        </a:lnSpc>
        <a:spcBef>
          <a:spcPct val="0"/>
        </a:spcBef>
        <a:buNone/>
        <a:defRPr lang="en-US" sz="3600" b="0" kern="1200" cap="none" spc="-51" baseline="0" dirty="0" smtClean="0">
          <a:ln w="3175">
            <a:noFill/>
          </a:ln>
          <a:solidFill>
            <a:schemeClr val="tx1"/>
          </a:solidFill>
          <a:effectLst/>
          <a:latin typeface="+mj-lt"/>
          <a:ea typeface="+mn-ea"/>
          <a:cs typeface="Segoe UI" pitchFamily="34" charset="0"/>
        </a:defRPr>
      </a:lvl1pPr>
    </p:titleStyle>
    <p:bodyStyle>
      <a:lvl1pPr marL="228594" marR="0" indent="-228594"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189" marR="0" indent="-228594"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09" marR="0" indent="-200020"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42" marR="0" indent="-180970"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13" marR="0" indent="-168270"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4976" indent="-233181" algn="l" defTabSz="93271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336" indent="-233181" algn="l" defTabSz="93271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695" indent="-233181" algn="l" defTabSz="93271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056" indent="-233181" algn="l" defTabSz="93271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19" rtl="0" eaLnBrk="1" latinLnBrk="0" hangingPunct="1">
        <a:defRPr sz="1800" kern="1200">
          <a:solidFill>
            <a:schemeClr val="tx1"/>
          </a:solidFill>
          <a:latin typeface="+mn-lt"/>
          <a:ea typeface="+mn-ea"/>
          <a:cs typeface="+mn-cs"/>
        </a:defRPr>
      </a:lvl1pPr>
      <a:lvl2pPr marL="466359" algn="l" defTabSz="932719" rtl="0" eaLnBrk="1" latinLnBrk="0" hangingPunct="1">
        <a:defRPr sz="1800" kern="1200">
          <a:solidFill>
            <a:schemeClr val="tx1"/>
          </a:solidFill>
          <a:latin typeface="+mn-lt"/>
          <a:ea typeface="+mn-ea"/>
          <a:cs typeface="+mn-cs"/>
        </a:defRPr>
      </a:lvl2pPr>
      <a:lvl3pPr marL="932719" algn="l" defTabSz="932719" rtl="0" eaLnBrk="1" latinLnBrk="0" hangingPunct="1">
        <a:defRPr sz="1800" kern="1200">
          <a:solidFill>
            <a:schemeClr val="tx1"/>
          </a:solidFill>
          <a:latin typeface="+mn-lt"/>
          <a:ea typeface="+mn-ea"/>
          <a:cs typeface="+mn-cs"/>
        </a:defRPr>
      </a:lvl3pPr>
      <a:lvl4pPr marL="1399078" algn="l" defTabSz="932719" rtl="0" eaLnBrk="1" latinLnBrk="0" hangingPunct="1">
        <a:defRPr sz="1800" kern="1200">
          <a:solidFill>
            <a:schemeClr val="tx1"/>
          </a:solidFill>
          <a:latin typeface="+mn-lt"/>
          <a:ea typeface="+mn-ea"/>
          <a:cs typeface="+mn-cs"/>
        </a:defRPr>
      </a:lvl4pPr>
      <a:lvl5pPr marL="1865437" algn="l" defTabSz="932719" rtl="0" eaLnBrk="1" latinLnBrk="0" hangingPunct="1">
        <a:defRPr sz="1800" kern="1200">
          <a:solidFill>
            <a:schemeClr val="tx1"/>
          </a:solidFill>
          <a:latin typeface="+mn-lt"/>
          <a:ea typeface="+mn-ea"/>
          <a:cs typeface="+mn-cs"/>
        </a:defRPr>
      </a:lvl5pPr>
      <a:lvl6pPr marL="2331798" algn="l" defTabSz="932719" rtl="0" eaLnBrk="1" latinLnBrk="0" hangingPunct="1">
        <a:defRPr sz="1800" kern="1200">
          <a:solidFill>
            <a:schemeClr val="tx1"/>
          </a:solidFill>
          <a:latin typeface="+mn-lt"/>
          <a:ea typeface="+mn-ea"/>
          <a:cs typeface="+mn-cs"/>
        </a:defRPr>
      </a:lvl6pPr>
      <a:lvl7pPr marL="2798157" algn="l" defTabSz="932719" rtl="0" eaLnBrk="1" latinLnBrk="0" hangingPunct="1">
        <a:defRPr sz="1800" kern="1200">
          <a:solidFill>
            <a:schemeClr val="tx1"/>
          </a:solidFill>
          <a:latin typeface="+mn-lt"/>
          <a:ea typeface="+mn-ea"/>
          <a:cs typeface="+mn-cs"/>
        </a:defRPr>
      </a:lvl7pPr>
      <a:lvl8pPr marL="3264516" algn="l" defTabSz="932719" rtl="0" eaLnBrk="1" latinLnBrk="0" hangingPunct="1">
        <a:defRPr sz="1800" kern="1200">
          <a:solidFill>
            <a:schemeClr val="tx1"/>
          </a:solidFill>
          <a:latin typeface="+mn-lt"/>
          <a:ea typeface="+mn-ea"/>
          <a:cs typeface="+mn-cs"/>
        </a:defRPr>
      </a:lvl8pPr>
      <a:lvl9pPr marL="3730876" algn="l" defTabSz="93271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7.xml"/><Relationship Id="rId1" Type="http://schemas.openxmlformats.org/officeDocument/2006/relationships/themeOverride" Target="../theme/themeOverride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6.xml"/><Relationship Id="rId1" Type="http://schemas.openxmlformats.org/officeDocument/2006/relationships/themeOverride" Target="../theme/themeOverride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hyperlink" Target="https://aka.ms/AIWebinars/Pollin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themeOverride" Target="../theme/themeOverride3.xml"/><Relationship Id="rId5" Type="http://schemas.openxmlformats.org/officeDocument/2006/relationships/image" Target="../media/image34.png"/><Relationship Id="rId4" Type="http://schemas.openxmlformats.org/officeDocument/2006/relationships/hyperlink" Target="http://aka.ms/CopilotStudioSamples"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7.xml"/><Relationship Id="rId1" Type="http://schemas.openxmlformats.org/officeDocument/2006/relationships/themeOverride" Target="../theme/themeOverride4.xml"/></Relationships>
</file>

<file path=ppt/slides/_rels/slide28.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hyperlink" Target="https://aka.ms/powercat/aiwebinars"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hyperlink" Target="https://aka.ms/privacy"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7.xml"/><Relationship Id="rId1" Type="http://schemas.openxmlformats.org/officeDocument/2006/relationships/themeOverride" Target="../theme/themeOverride5.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4.png"/><Relationship Id="rId4" Type="http://schemas.openxmlformats.org/officeDocument/2006/relationships/notesSlide" Target="../notesSlides/notesSlide28.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7.xml"/><Relationship Id="rId1" Type="http://schemas.openxmlformats.org/officeDocument/2006/relationships/themeOverride" Target="../theme/themeOverride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hyperlink" Target="http://https:aka.ms/AiWebinars/Feedback" TargetMode="External"/><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hyperlink" Target="https://aka.ms/mcs/EnterpriseAgent" TargetMode="External"/><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48.jpeg"/><Relationship Id="rId4" Type="http://schemas.openxmlformats.org/officeDocument/2006/relationships/image" Target="../media/image47.jpeg"/></Relationships>
</file>

<file path=ppt/slides/_rels/slide3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png"/><Relationship Id="rId7" Type="http://schemas.openxmlformats.org/officeDocument/2006/relationships/hyperlink" Target="https://aka.ms/powercat/aiwebinars" TargetMode="External"/><Relationship Id="rId2" Type="http://schemas.openxmlformats.org/officeDocument/2006/relationships/notesSlide" Target="../notesSlides/notesSlide34.xml"/><Relationship Id="rId1" Type="http://schemas.openxmlformats.org/officeDocument/2006/relationships/slideLayout" Target="../slideLayouts/slideLayout9.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hyperlink" Target="https://nam06.safelinks.protection.outlook.com/?url=https%3A%2F%2Faka.ms%2FCopilotStudioPartnerBootcamp&amp;data=05%7C02%7CLaNeice.Lansey%40microsoft.com%7C1104af96a554496e15a008dd81b17b10%7C72f988bf86f141af91ab2d7cd011db47%7C1%7C0%7C638809321471600299%7CUnknown%7CTWFpbGZsb3d8eyJFbXB0eU1hcGkiOnRydWUsIlYiOiIwLjAuMDAwMCIsIlAiOiJXaW4zMiIsIkFOIjoiTWFpbCIsIldUIjoyfQ%3D%3D%7C0%7C%7C%7C&amp;sdata=YUrGiMigMr7Sbp4mjD60KZyr2XTaojyXCG%2BxXNVjR1E%3D&amp;reserved=0"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aka.ms/AIWebinars/Polling"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3.jpe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aka.ms/AiWebinars/Questions"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hyperlink" Target="aka.ms/CopilotStudioBootcamp" TargetMode="External"/><Relationship Id="rId7" Type="http://schemas.openxmlformats.org/officeDocument/2006/relationships/image" Target="../media/image61.png"/><Relationship Id="rId2" Type="http://schemas.microsoft.com/office/2018/10/relationships/comments" Target="../comments/modernComment_7FFFFFFA_17C935CC.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hyperlink" Target="https://aka.ms/AIWebinars/Pollin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95AAFC9-58AA-A27C-3142-36C6AB0F73D9}"/>
              </a:ext>
            </a:extLst>
          </p:cNvPr>
          <p:cNvSpPr>
            <a:spLocks noGrp="1"/>
          </p:cNvSpPr>
          <p:nvPr>
            <p:ph type="body" sz="quarter" idx="4294967295"/>
          </p:nvPr>
        </p:nvSpPr>
        <p:spPr>
          <a:xfrm>
            <a:off x="3321938" y="4194740"/>
            <a:ext cx="4936237" cy="276999"/>
          </a:xfrm>
          <a:noFill/>
        </p:spPr>
        <p:txBody>
          <a:bodyPr vert="horz" wrap="square" lIns="0" tIns="0" rIns="0" bIns="0" rtlCol="0" anchor="t">
            <a:spAutoFit/>
          </a:bodyPr>
          <a:lstStyle/>
          <a:p>
            <a:pPr marL="0" indent="0">
              <a:buNone/>
            </a:pPr>
            <a:r>
              <a:rPr lang="en-GB" sz="1800">
                <a:solidFill>
                  <a:schemeClr val="tx2"/>
                </a:solidFill>
              </a:rPr>
              <a:t>Building an AI-ready organization</a:t>
            </a:r>
          </a:p>
        </p:txBody>
      </p:sp>
      <p:sp>
        <p:nvSpPr>
          <p:cNvPr id="5" name="TextBox 4">
            <a:extLst>
              <a:ext uri="{FF2B5EF4-FFF2-40B4-BE49-F238E27FC236}">
                <a16:creationId xmlns:a16="http://schemas.microsoft.com/office/drawing/2014/main" id="{D978471C-4473-FA10-021C-D7AAAB78E1E6}"/>
              </a:ext>
            </a:extLst>
          </p:cNvPr>
          <p:cNvSpPr txBox="1"/>
          <p:nvPr/>
        </p:nvSpPr>
        <p:spPr>
          <a:xfrm>
            <a:off x="3298030" y="2263900"/>
            <a:ext cx="5595939" cy="1661993"/>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5400" b="1" i="1" u="none" strike="noStrike" kern="1200" cap="none" spc="0" normalizeH="0" baseline="0" noProof="0">
                <a:ln>
                  <a:noFill/>
                </a:ln>
                <a:effectLst/>
                <a:uLnTx/>
                <a:uFillTx/>
                <a:latin typeface="Segoe UI" panose="020B0502040204020203" pitchFamily="34" charset="0"/>
                <a:ea typeface="Times New Roman" panose="02020603050405020304" pitchFamily="18" charset="0"/>
                <a:cs typeface="Segoe UI" panose="020B0502040204020203" pitchFamily="34" charset="0"/>
              </a:rPr>
              <a:t>Power CAT</a:t>
            </a:r>
            <a:br>
              <a:rPr kumimoji="0" lang="en-US" sz="5400" b="1" i="1" u="none" strike="noStrike" kern="1200" cap="none" spc="0" normalizeH="0" baseline="0" noProof="0">
                <a:ln>
                  <a:noFill/>
                </a:ln>
                <a:effectLst/>
                <a:uLnTx/>
                <a:uFillTx/>
                <a:latin typeface="Segoe UI" panose="020B0502040204020203" pitchFamily="34" charset="0"/>
                <a:ea typeface="Times New Roman" panose="02020603050405020304" pitchFamily="18" charset="0"/>
                <a:cs typeface="Segoe UI" panose="020B0502040204020203" pitchFamily="34" charset="0"/>
              </a:rPr>
            </a:br>
            <a:r>
              <a:rPr kumimoji="0" lang="en-US" sz="5400" b="1" i="1" u="none" strike="noStrike" kern="1200" cap="none" spc="0" normalizeH="0" baseline="0" noProof="0">
                <a:ln>
                  <a:noFill/>
                </a:ln>
                <a:solidFill>
                  <a:srgbClr val="00B0F0"/>
                </a:solidFill>
                <a:effectLst/>
                <a:uLnTx/>
                <a:uFillTx/>
                <a:latin typeface="Segoe UI" panose="020B0502040204020203" pitchFamily="34" charset="0"/>
                <a:ea typeface="Times New Roman" panose="02020603050405020304" pitchFamily="18" charset="0"/>
                <a:cs typeface="Segoe UI" panose="020B0502040204020203" pitchFamily="34" charset="0"/>
              </a:rPr>
              <a:t>AI</a:t>
            </a:r>
            <a:r>
              <a:rPr kumimoji="0" lang="en-US" sz="5400" b="1" i="1" u="none" strike="noStrike" kern="1200" cap="none" spc="0" normalizeH="0" baseline="0" noProof="0">
                <a:ln>
                  <a:noFill/>
                </a:ln>
                <a:solidFill>
                  <a:srgbClr val="FFFFFF"/>
                </a:solidFill>
                <a:effectLst/>
                <a:uLnTx/>
                <a:uFillTx/>
                <a:latin typeface="Segoe UI" panose="020B0502040204020203" pitchFamily="34" charset="0"/>
                <a:ea typeface="Times New Roman" panose="02020603050405020304" pitchFamily="18" charset="0"/>
                <a:cs typeface="Segoe UI" panose="020B0502040204020203" pitchFamily="34" charset="0"/>
              </a:rPr>
              <a:t> WEBINARS</a:t>
            </a:r>
          </a:p>
        </p:txBody>
      </p:sp>
    </p:spTree>
    <p:extLst>
      <p:ext uri="{BB962C8B-B14F-4D97-AF65-F5344CB8AC3E}">
        <p14:creationId xmlns:p14="http://schemas.microsoft.com/office/powerpoint/2010/main" val="24389725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p159:morph option="byObject"/>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B89DCF-311E-6DB5-408A-9AD3F3B05ACA}"/>
            </a:ext>
          </a:extLst>
        </p:cNvPr>
        <p:cNvGrpSpPr/>
        <p:nvPr/>
      </p:nvGrpSpPr>
      <p:grpSpPr>
        <a:xfrm>
          <a:off x="0" y="0"/>
          <a:ext cx="0" cy="0"/>
          <a:chOff x="0" y="0"/>
          <a:chExt cx="0" cy="0"/>
        </a:xfrm>
      </p:grpSpPr>
      <p:pic>
        <p:nvPicPr>
          <p:cNvPr id="2" name="Picture 1" descr="Business woman using phone">
            <a:extLst>
              <a:ext uri="{FF2B5EF4-FFF2-40B4-BE49-F238E27FC236}">
                <a16:creationId xmlns:a16="http://schemas.microsoft.com/office/drawing/2014/main" id="{1F5FED52-AF84-58D8-A4B7-873F351012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116" y="1332427"/>
            <a:ext cx="1353335" cy="4923704"/>
          </a:xfrm>
          <a:prstGeom prst="rect">
            <a:avLst/>
          </a:prstGeom>
        </p:spPr>
      </p:pic>
      <p:sp>
        <p:nvSpPr>
          <p:cNvPr id="21" name="Rectangle: Rounded Corners 20">
            <a:extLst>
              <a:ext uri="{FF2B5EF4-FFF2-40B4-BE49-F238E27FC236}">
                <a16:creationId xmlns:a16="http://schemas.microsoft.com/office/drawing/2014/main" id="{009A7FA4-829B-C5AC-E4B0-405449E2702E}"/>
              </a:ext>
            </a:extLst>
          </p:cNvPr>
          <p:cNvSpPr/>
          <p:nvPr/>
        </p:nvSpPr>
        <p:spPr>
          <a:xfrm>
            <a:off x="7711193" y="4123726"/>
            <a:ext cx="3260501" cy="512736"/>
          </a:xfrm>
          <a:prstGeom prst="roundRect">
            <a:avLst/>
          </a:prstGeom>
          <a:solidFill>
            <a:srgbClr val="0097DB">
              <a:alpha val="10196"/>
            </a:srgbClr>
          </a:solidFill>
          <a:ln w="25400" cap="flat" cmpd="sng" algn="ctr">
            <a:noFill/>
            <a:prstDash val="solid"/>
          </a:ln>
          <a:effectLst/>
        </p:spPr>
        <p:txBody>
          <a:bodyPr lIns="0" tIns="0" rIns="0" bIns="0"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97DB"/>
                </a:solidFill>
                <a:effectLst/>
                <a:uLnTx/>
                <a:uFillTx/>
                <a:latin typeface="Segoe UI"/>
                <a:ea typeface="+mn-ea"/>
                <a:cs typeface="+mn-cs"/>
              </a:rPr>
              <a:t>Given this intent, entities, and the context,</a:t>
            </a:r>
            <a:br>
              <a:rPr kumimoji="0" lang="en-US" sz="1200" b="0" i="0" u="none" strike="noStrike" kern="0" cap="none" spc="0" normalizeH="0" baseline="0" noProof="0">
                <a:ln>
                  <a:noFill/>
                </a:ln>
                <a:solidFill>
                  <a:srgbClr val="0097DB"/>
                </a:solidFill>
                <a:effectLst/>
                <a:uLnTx/>
                <a:uFillTx/>
                <a:latin typeface="Segoe UI"/>
                <a:ea typeface="+mn-ea"/>
                <a:cs typeface="+mn-cs"/>
              </a:rPr>
            </a:br>
            <a:r>
              <a:rPr kumimoji="0" lang="en-US" sz="1200" b="0" i="0" u="none" strike="noStrike" kern="0" cap="none" spc="0" normalizeH="0" baseline="0" noProof="0">
                <a:ln>
                  <a:noFill/>
                </a:ln>
                <a:solidFill>
                  <a:srgbClr val="0097DB"/>
                </a:solidFill>
                <a:effectLst/>
                <a:uLnTx/>
                <a:uFillTx/>
                <a:latin typeface="Segoe UI"/>
                <a:ea typeface="+mn-ea"/>
                <a:cs typeface="+mn-cs"/>
              </a:rPr>
              <a:t>what would be the best fitting answer?</a:t>
            </a:r>
            <a:endParaRPr kumimoji="0" lang="en-BE" sz="1200" b="0" i="0" u="none" strike="noStrike" kern="0" cap="none" spc="0" normalizeH="0" baseline="0" noProof="0">
              <a:ln>
                <a:noFill/>
              </a:ln>
              <a:solidFill>
                <a:srgbClr val="0097DB"/>
              </a:solidFill>
              <a:effectLst/>
              <a:uLnTx/>
              <a:uFillTx/>
              <a:latin typeface="Segoe UI"/>
              <a:ea typeface="+mn-ea"/>
              <a:cs typeface="+mn-cs"/>
            </a:endParaRPr>
          </a:p>
        </p:txBody>
      </p:sp>
      <p:sp>
        <p:nvSpPr>
          <p:cNvPr id="22" name="Speech Bubble: Rectangle with Corners Rounded 21">
            <a:extLst>
              <a:ext uri="{FF2B5EF4-FFF2-40B4-BE49-F238E27FC236}">
                <a16:creationId xmlns:a16="http://schemas.microsoft.com/office/drawing/2014/main" id="{23EF267B-61B4-F7B1-5B6E-46C43BE1D037}"/>
              </a:ext>
            </a:extLst>
          </p:cNvPr>
          <p:cNvSpPr/>
          <p:nvPr/>
        </p:nvSpPr>
        <p:spPr>
          <a:xfrm>
            <a:off x="2490155" y="1573525"/>
            <a:ext cx="2876313" cy="442122"/>
          </a:xfrm>
          <a:prstGeom prst="wedgeRoundRectCallout">
            <a:avLst>
              <a:gd name="adj1" fmla="val -59725"/>
              <a:gd name="adj2" fmla="val 31477"/>
              <a:gd name="adj3" fmla="val 16667"/>
            </a:avLst>
          </a:prstGeom>
          <a:solidFill>
            <a:srgbClr val="00B0F0"/>
          </a:solidFill>
          <a:ln w="25400" cap="flat" cmpd="sng" algn="ctr">
            <a:noFill/>
            <a:prstDash val="solid"/>
          </a:ln>
          <a:effectLst/>
        </p:spPr>
        <p:txBody>
          <a:bodyPr lIns="0" tIns="0" rIns="0" bIns="0"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Segoe UI"/>
                <a:ea typeface="+mn-ea"/>
                <a:cs typeface="+mn-cs"/>
              </a:rPr>
              <a:t>I want to book a flight to Paris next week.</a:t>
            </a:r>
            <a:endParaRPr kumimoji="0" lang="en-BE" sz="1200" b="0" i="0" u="none" strike="noStrike" kern="0" cap="none" spc="0" normalizeH="0" baseline="0" noProof="0">
              <a:ln>
                <a:noFill/>
              </a:ln>
              <a:solidFill>
                <a:srgbClr val="FFFFFF"/>
              </a:solidFill>
              <a:effectLst/>
              <a:uLnTx/>
              <a:uFillTx/>
              <a:latin typeface="Segoe UI"/>
              <a:ea typeface="+mn-ea"/>
              <a:cs typeface="+mn-cs"/>
            </a:endParaRPr>
          </a:p>
        </p:txBody>
      </p:sp>
      <p:sp>
        <p:nvSpPr>
          <p:cNvPr id="23" name="Speech Bubble: Rectangle with Corners Rounded 22">
            <a:extLst>
              <a:ext uri="{FF2B5EF4-FFF2-40B4-BE49-F238E27FC236}">
                <a16:creationId xmlns:a16="http://schemas.microsoft.com/office/drawing/2014/main" id="{BE8C91B5-86A8-8586-6D67-7A3EEB7EEA9C}"/>
              </a:ext>
            </a:extLst>
          </p:cNvPr>
          <p:cNvSpPr/>
          <p:nvPr/>
        </p:nvSpPr>
        <p:spPr>
          <a:xfrm>
            <a:off x="3263537" y="3242266"/>
            <a:ext cx="1566756" cy="442122"/>
          </a:xfrm>
          <a:prstGeom prst="wedgeRoundRectCallout">
            <a:avLst>
              <a:gd name="adj1" fmla="val 56909"/>
              <a:gd name="adj2" fmla="val 17785"/>
              <a:gd name="adj3" fmla="val 16667"/>
            </a:avLst>
          </a:prstGeom>
          <a:solidFill>
            <a:schemeClr val="accent3">
              <a:lumMod val="20000"/>
              <a:lumOff val="80000"/>
            </a:schemeClr>
          </a:solidFill>
          <a:ln w="25400" cap="flat" cmpd="sng" algn="ctr">
            <a:noFill/>
            <a:prstDash val="solid"/>
          </a:ln>
          <a:effectLst/>
        </p:spPr>
        <p:txBody>
          <a:bodyPr lIns="0" tIns="0" rIns="0" bIns="0"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97DB"/>
                </a:solidFill>
                <a:effectLst/>
                <a:uLnTx/>
                <a:uFillTx/>
                <a:latin typeface="Segoe UI"/>
                <a:ea typeface="+mn-ea"/>
                <a:cs typeface="+mn-cs"/>
              </a:rPr>
              <a:t>Great choice!</a:t>
            </a:r>
            <a:endParaRPr kumimoji="0" lang="en-BE" sz="1200" b="0" i="0" u="none" strike="noStrike" kern="0" cap="none" spc="0" normalizeH="0" baseline="0" noProof="0">
              <a:ln>
                <a:noFill/>
              </a:ln>
              <a:solidFill>
                <a:srgbClr val="0097DB"/>
              </a:solidFill>
              <a:effectLst/>
              <a:uLnTx/>
              <a:uFillTx/>
              <a:latin typeface="Segoe UI"/>
              <a:ea typeface="+mn-ea"/>
              <a:cs typeface="+mn-cs"/>
            </a:endParaRPr>
          </a:p>
        </p:txBody>
      </p:sp>
      <p:sp>
        <p:nvSpPr>
          <p:cNvPr id="24" name="Rectangle 23">
            <a:extLst>
              <a:ext uri="{FF2B5EF4-FFF2-40B4-BE49-F238E27FC236}">
                <a16:creationId xmlns:a16="http://schemas.microsoft.com/office/drawing/2014/main" id="{6574B0BF-618D-20E4-BDCC-48CFD2A9B305}"/>
              </a:ext>
            </a:extLst>
          </p:cNvPr>
          <p:cNvSpPr/>
          <p:nvPr/>
        </p:nvSpPr>
        <p:spPr>
          <a:xfrm>
            <a:off x="6783715" y="1568794"/>
            <a:ext cx="2608763" cy="442122"/>
          </a:xfrm>
          <a:prstGeom prst="rect">
            <a:avLst/>
          </a:prstGeom>
          <a:noFill/>
          <a:ln w="25400" cap="flat" cmpd="sng" algn="ctr">
            <a:noFill/>
            <a:prstDash val="solid"/>
          </a:ln>
          <a:effectLst/>
        </p:spPr>
        <p:txBody>
          <a:bodyPr lIns="0" tIns="0" rIns="0" bIns="0" rtlCol="0" anchor="ct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200" b="0" i="0" u="none" strike="noStrike" kern="0" cap="none" spc="360" normalizeH="0" baseline="0" noProof="0">
                <a:ln>
                  <a:noFill/>
                </a:ln>
                <a:solidFill>
                  <a:srgbClr val="009985"/>
                </a:solidFill>
                <a:effectLst/>
                <a:uLnTx/>
                <a:uFillTx/>
                <a:latin typeface="Segoe UI"/>
                <a:ea typeface="+mn-ea"/>
                <a:cs typeface="+mn-cs"/>
              </a:rPr>
              <a:t>I want to book a flight</a:t>
            </a:r>
            <a:endParaRPr kumimoji="0" lang="en-BE" sz="1200" b="0" i="0" u="none" strike="noStrike" kern="0" cap="none" spc="360" normalizeH="0" baseline="0" noProof="0">
              <a:ln>
                <a:noFill/>
              </a:ln>
              <a:solidFill>
                <a:srgbClr val="FF9349"/>
              </a:solidFill>
              <a:effectLst/>
              <a:uLnTx/>
              <a:uFillTx/>
              <a:latin typeface="Segoe UI"/>
              <a:ea typeface="+mn-ea"/>
              <a:cs typeface="+mn-cs"/>
            </a:endParaRPr>
          </a:p>
        </p:txBody>
      </p:sp>
      <p:sp>
        <p:nvSpPr>
          <p:cNvPr id="25" name="Rectangle 24">
            <a:extLst>
              <a:ext uri="{FF2B5EF4-FFF2-40B4-BE49-F238E27FC236}">
                <a16:creationId xmlns:a16="http://schemas.microsoft.com/office/drawing/2014/main" id="{5B0169B8-C60E-84DF-291C-A8D10AA5EDF7}"/>
              </a:ext>
            </a:extLst>
          </p:cNvPr>
          <p:cNvSpPr/>
          <p:nvPr/>
        </p:nvSpPr>
        <p:spPr>
          <a:xfrm>
            <a:off x="7673989" y="2099890"/>
            <a:ext cx="721447" cy="207328"/>
          </a:xfrm>
          <a:prstGeom prst="rect">
            <a:avLst/>
          </a:prstGeom>
          <a:noFill/>
          <a:ln w="25400" cap="flat" cmpd="sng" algn="ctr">
            <a:noFill/>
            <a:prstDash val="solid"/>
          </a:ln>
          <a:effectLst/>
        </p:spPr>
        <p:txBody>
          <a:bodyPr lIns="0" tIns="0" rIns="0" bIns="0"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9985"/>
                </a:solidFill>
                <a:effectLst/>
                <a:uLnTx/>
                <a:uFillTx/>
                <a:latin typeface="Segoe UI"/>
                <a:ea typeface="+mn-ea"/>
                <a:cs typeface="+mn-cs"/>
              </a:rPr>
              <a:t>Intent</a:t>
            </a:r>
            <a:endParaRPr kumimoji="0" lang="en-BE" sz="1200" b="0" i="0" u="none" strike="noStrike" kern="0" cap="none" spc="0" normalizeH="0" baseline="0" noProof="0">
              <a:ln>
                <a:noFill/>
              </a:ln>
              <a:solidFill>
                <a:srgbClr val="003665"/>
              </a:solidFill>
              <a:effectLst/>
              <a:uLnTx/>
              <a:uFillTx/>
              <a:latin typeface="Segoe UI"/>
              <a:ea typeface="+mn-ea"/>
              <a:cs typeface="+mn-cs"/>
            </a:endParaRPr>
          </a:p>
        </p:txBody>
      </p:sp>
      <p:sp>
        <p:nvSpPr>
          <p:cNvPr id="26" name="Left Brace 25">
            <a:extLst>
              <a:ext uri="{FF2B5EF4-FFF2-40B4-BE49-F238E27FC236}">
                <a16:creationId xmlns:a16="http://schemas.microsoft.com/office/drawing/2014/main" id="{D0AF3689-B0CB-BCCD-7A2D-7EB7FB43ED9E}"/>
              </a:ext>
            </a:extLst>
          </p:cNvPr>
          <p:cNvSpPr/>
          <p:nvPr/>
        </p:nvSpPr>
        <p:spPr>
          <a:xfrm rot="16200000">
            <a:off x="7964484" y="774153"/>
            <a:ext cx="132946" cy="2484000"/>
          </a:xfrm>
          <a:prstGeom prst="leftBrace">
            <a:avLst/>
          </a:prstGeom>
          <a:noFill/>
          <a:ln w="9525" cap="flat" cmpd="sng" algn="ctr">
            <a:solidFill>
              <a:srgbClr val="009985"/>
            </a:solidFill>
            <a:prstDash val="solid"/>
          </a:ln>
          <a:effectLst/>
        </p:spPr>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BE" sz="2160" b="0" i="0" u="none" strike="noStrike" kern="0" cap="none" spc="0" normalizeH="0" baseline="0" noProof="0">
              <a:ln>
                <a:noFill/>
              </a:ln>
              <a:solidFill>
                <a:srgbClr val="000000"/>
              </a:solidFill>
              <a:effectLst/>
              <a:uLnTx/>
              <a:uFillTx/>
              <a:latin typeface="Segoe UI"/>
              <a:ea typeface="+mn-ea"/>
              <a:cs typeface="+mn-cs"/>
            </a:endParaRPr>
          </a:p>
        </p:txBody>
      </p:sp>
      <p:sp>
        <p:nvSpPr>
          <p:cNvPr id="27" name="Left Brace 26">
            <a:extLst>
              <a:ext uri="{FF2B5EF4-FFF2-40B4-BE49-F238E27FC236}">
                <a16:creationId xmlns:a16="http://schemas.microsoft.com/office/drawing/2014/main" id="{8ACE64ED-A77C-8623-262E-36C08BF839DE}"/>
              </a:ext>
            </a:extLst>
          </p:cNvPr>
          <p:cNvSpPr/>
          <p:nvPr/>
        </p:nvSpPr>
        <p:spPr>
          <a:xfrm rot="16200000">
            <a:off x="9918287" y="1775172"/>
            <a:ext cx="132946" cy="481961"/>
          </a:xfrm>
          <a:prstGeom prst="leftBrace">
            <a:avLst/>
          </a:prstGeom>
          <a:noFill/>
          <a:ln w="9525" cap="flat" cmpd="sng" algn="ctr">
            <a:solidFill>
              <a:srgbClr val="FF9349"/>
            </a:solidFill>
            <a:prstDash val="solid"/>
          </a:ln>
          <a:effectLst/>
        </p:spPr>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BE" sz="2160" b="0" i="0" u="none" strike="noStrike" kern="0" cap="none" spc="0" normalizeH="0" baseline="0" noProof="0">
              <a:ln>
                <a:noFill/>
              </a:ln>
              <a:solidFill>
                <a:srgbClr val="000000"/>
              </a:solidFill>
              <a:effectLst/>
              <a:uLnTx/>
              <a:uFillTx/>
              <a:latin typeface="Segoe UI"/>
              <a:ea typeface="+mn-ea"/>
              <a:cs typeface="+mn-cs"/>
            </a:endParaRPr>
          </a:p>
        </p:txBody>
      </p:sp>
      <p:sp>
        <p:nvSpPr>
          <p:cNvPr id="28" name="Left Brace 27">
            <a:extLst>
              <a:ext uri="{FF2B5EF4-FFF2-40B4-BE49-F238E27FC236}">
                <a16:creationId xmlns:a16="http://schemas.microsoft.com/office/drawing/2014/main" id="{A0350E2E-047C-5938-CD90-1726CFA74C01}"/>
              </a:ext>
            </a:extLst>
          </p:cNvPr>
          <p:cNvSpPr/>
          <p:nvPr/>
        </p:nvSpPr>
        <p:spPr>
          <a:xfrm rot="16200000">
            <a:off x="10832720" y="1494153"/>
            <a:ext cx="132946" cy="1044000"/>
          </a:xfrm>
          <a:prstGeom prst="leftBrace">
            <a:avLst/>
          </a:prstGeom>
          <a:noFill/>
          <a:ln w="9525" cap="flat" cmpd="sng" algn="ctr">
            <a:solidFill>
              <a:srgbClr val="FF9349"/>
            </a:solidFill>
            <a:prstDash val="solid"/>
          </a:ln>
          <a:effectLst/>
        </p:spPr>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2160" b="0" i="0" u="none" strike="noStrike" kern="0" cap="none" spc="0" normalizeH="0" baseline="0" noProof="0">
                <a:ln>
                  <a:noFill/>
                </a:ln>
                <a:solidFill>
                  <a:srgbClr val="000000"/>
                </a:solidFill>
                <a:effectLst/>
                <a:uLnTx/>
                <a:uFillTx/>
                <a:latin typeface="Segoe UI"/>
                <a:ea typeface="+mn-ea"/>
                <a:cs typeface="+mn-cs"/>
              </a:rPr>
              <a:t> </a:t>
            </a:r>
            <a:endParaRPr kumimoji="0" lang="en-BE" sz="2160" b="0" i="0" u="none" strike="noStrike" kern="0" cap="none" spc="0" normalizeH="0" baseline="0" noProof="0">
              <a:ln>
                <a:noFill/>
              </a:ln>
              <a:solidFill>
                <a:srgbClr val="000000"/>
              </a:solidFill>
              <a:effectLst/>
              <a:uLnTx/>
              <a:uFillTx/>
              <a:latin typeface="Segoe UI"/>
              <a:ea typeface="+mn-ea"/>
              <a:cs typeface="+mn-cs"/>
            </a:endParaRPr>
          </a:p>
        </p:txBody>
      </p:sp>
      <p:sp>
        <p:nvSpPr>
          <p:cNvPr id="29" name="Rectangle 28">
            <a:extLst>
              <a:ext uri="{FF2B5EF4-FFF2-40B4-BE49-F238E27FC236}">
                <a16:creationId xmlns:a16="http://schemas.microsoft.com/office/drawing/2014/main" id="{99AC06B9-19CB-9654-B423-65AAA9415295}"/>
              </a:ext>
            </a:extLst>
          </p:cNvPr>
          <p:cNvSpPr/>
          <p:nvPr/>
        </p:nvSpPr>
        <p:spPr>
          <a:xfrm>
            <a:off x="9765950" y="2099890"/>
            <a:ext cx="481963" cy="207328"/>
          </a:xfrm>
          <a:prstGeom prst="rect">
            <a:avLst/>
          </a:prstGeom>
          <a:noFill/>
          <a:ln w="25400" cap="flat" cmpd="sng" algn="ctr">
            <a:noFill/>
            <a:prstDash val="solid"/>
          </a:ln>
          <a:effectLst/>
        </p:spPr>
        <p:txBody>
          <a:bodyPr lIns="0" tIns="0" rIns="0" bIns="0"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9349"/>
                </a:solidFill>
                <a:effectLst/>
                <a:uLnTx/>
                <a:uFillTx/>
                <a:latin typeface="Segoe UI"/>
                <a:ea typeface="+mn-ea"/>
                <a:cs typeface="+mn-cs"/>
              </a:rPr>
              <a:t>Entity</a:t>
            </a:r>
            <a:endParaRPr kumimoji="0" lang="en-BE" sz="1200" b="0" i="0" u="none" strike="noStrike" kern="0" cap="none" spc="0" normalizeH="0" baseline="0" noProof="0">
              <a:ln>
                <a:noFill/>
              </a:ln>
              <a:solidFill>
                <a:srgbClr val="FF9349"/>
              </a:solidFill>
              <a:effectLst/>
              <a:uLnTx/>
              <a:uFillTx/>
              <a:latin typeface="Segoe UI"/>
              <a:ea typeface="+mn-ea"/>
              <a:cs typeface="+mn-cs"/>
            </a:endParaRPr>
          </a:p>
        </p:txBody>
      </p:sp>
      <p:sp>
        <p:nvSpPr>
          <p:cNvPr id="30" name="Rectangle 29">
            <a:extLst>
              <a:ext uri="{FF2B5EF4-FFF2-40B4-BE49-F238E27FC236}">
                <a16:creationId xmlns:a16="http://schemas.microsoft.com/office/drawing/2014/main" id="{78DAAF41-57BB-BCB6-9925-C13FEA2FAF83}"/>
              </a:ext>
            </a:extLst>
          </p:cNvPr>
          <p:cNvSpPr/>
          <p:nvPr/>
        </p:nvSpPr>
        <p:spPr>
          <a:xfrm>
            <a:off x="10658211" y="2107027"/>
            <a:ext cx="481963" cy="207328"/>
          </a:xfrm>
          <a:prstGeom prst="rect">
            <a:avLst/>
          </a:prstGeom>
          <a:noFill/>
          <a:ln w="25400" cap="flat" cmpd="sng" algn="ctr">
            <a:noFill/>
            <a:prstDash val="solid"/>
          </a:ln>
          <a:effectLst/>
        </p:spPr>
        <p:txBody>
          <a:bodyPr lIns="0" tIns="0" rIns="0" bIns="0"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9349"/>
                </a:solidFill>
                <a:effectLst/>
                <a:uLnTx/>
                <a:uFillTx/>
                <a:latin typeface="Segoe UI"/>
                <a:ea typeface="+mn-ea"/>
                <a:cs typeface="+mn-cs"/>
              </a:rPr>
              <a:t>Entity</a:t>
            </a:r>
            <a:endParaRPr kumimoji="0" lang="en-BE" sz="1200" b="0" i="0" u="none" strike="noStrike" kern="0" cap="none" spc="0" normalizeH="0" baseline="0" noProof="0">
              <a:ln>
                <a:noFill/>
              </a:ln>
              <a:solidFill>
                <a:srgbClr val="FF9349"/>
              </a:solidFill>
              <a:effectLst/>
              <a:uLnTx/>
              <a:uFillTx/>
              <a:latin typeface="Segoe UI"/>
              <a:ea typeface="+mn-ea"/>
              <a:cs typeface="+mn-cs"/>
            </a:endParaRPr>
          </a:p>
        </p:txBody>
      </p:sp>
      <p:sp>
        <p:nvSpPr>
          <p:cNvPr id="31" name="Rectangle: Rounded Corners 30">
            <a:extLst>
              <a:ext uri="{FF2B5EF4-FFF2-40B4-BE49-F238E27FC236}">
                <a16:creationId xmlns:a16="http://schemas.microsoft.com/office/drawing/2014/main" id="{FDB8E94E-B12C-387C-940F-973A46406D61}"/>
              </a:ext>
            </a:extLst>
          </p:cNvPr>
          <p:cNvSpPr/>
          <p:nvPr/>
        </p:nvSpPr>
        <p:spPr>
          <a:xfrm>
            <a:off x="7272660" y="2796658"/>
            <a:ext cx="1534714" cy="733964"/>
          </a:xfrm>
          <a:prstGeom prst="roundRect">
            <a:avLst/>
          </a:prstGeom>
          <a:solidFill>
            <a:srgbClr val="009985">
              <a:alpha val="10196"/>
            </a:srgbClr>
          </a:solidFill>
          <a:ln w="25400" cap="flat" cmpd="sng" algn="ctr">
            <a:noFill/>
            <a:prstDash val="solid"/>
          </a:ln>
          <a:effectLst/>
        </p:spPr>
        <p:txBody>
          <a:bodyPr lIns="0" tIns="0" rIns="0" bIns="0"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1080" b="0" i="0" u="none" strike="noStrike" kern="0" cap="none" spc="0" normalizeH="0" baseline="0" noProof="0">
                <a:ln>
                  <a:noFill/>
                </a:ln>
                <a:solidFill>
                  <a:srgbClr val="009985"/>
                </a:solidFill>
                <a:effectLst/>
                <a:uLnTx/>
                <a:uFillTx/>
                <a:latin typeface="Segoe UI"/>
                <a:ea typeface="+mn-ea"/>
                <a:cs typeface="+mn-cs"/>
              </a:rPr>
              <a:t>Customer has the intent to ‘book a flight’</a:t>
            </a:r>
            <a:endParaRPr kumimoji="0" lang="en-BE" sz="1080" b="0" i="0" u="none" strike="noStrike" kern="0" cap="none" spc="0" normalizeH="0" baseline="0" noProof="0">
              <a:ln>
                <a:noFill/>
              </a:ln>
              <a:solidFill>
                <a:srgbClr val="003665"/>
              </a:solidFill>
              <a:effectLst/>
              <a:uLnTx/>
              <a:uFillTx/>
              <a:latin typeface="Segoe UI"/>
              <a:ea typeface="+mn-ea"/>
              <a:cs typeface="+mn-cs"/>
            </a:endParaRPr>
          </a:p>
        </p:txBody>
      </p:sp>
      <p:sp>
        <p:nvSpPr>
          <p:cNvPr id="32" name="Rectangle: Rounded Corners 31">
            <a:extLst>
              <a:ext uri="{FF2B5EF4-FFF2-40B4-BE49-F238E27FC236}">
                <a16:creationId xmlns:a16="http://schemas.microsoft.com/office/drawing/2014/main" id="{1B1D4B29-F38A-3496-7FF0-B91C1920A0E0}"/>
              </a:ext>
            </a:extLst>
          </p:cNvPr>
          <p:cNvSpPr/>
          <p:nvPr/>
        </p:nvSpPr>
        <p:spPr>
          <a:xfrm>
            <a:off x="9549908" y="2796658"/>
            <a:ext cx="1871285" cy="733964"/>
          </a:xfrm>
          <a:prstGeom prst="roundRect">
            <a:avLst/>
          </a:prstGeom>
          <a:solidFill>
            <a:srgbClr val="FF9349">
              <a:alpha val="10196"/>
            </a:srgbClr>
          </a:solidFill>
          <a:ln w="25400" cap="flat" cmpd="sng" algn="ctr">
            <a:noFill/>
            <a:prstDash val="solid"/>
          </a:ln>
          <a:effectLst/>
        </p:spPr>
        <p:txBody>
          <a:bodyPr lIns="0" tIns="0" rIns="0" bIns="0"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1080" b="0" i="0" u="none" strike="noStrike" kern="0" cap="none" spc="0" normalizeH="0" baseline="0" noProof="0">
                <a:ln>
                  <a:noFill/>
                </a:ln>
                <a:solidFill>
                  <a:srgbClr val="FF9349"/>
                </a:solidFill>
                <a:effectLst/>
                <a:uLnTx/>
                <a:uFillTx/>
                <a:latin typeface="Segoe UI"/>
                <a:ea typeface="+mn-ea"/>
                <a:cs typeface="+mn-cs"/>
              </a:rPr>
              <a:t>The query already has a ‘Destination’, Paris, and a ‘Travel Date’, next week.</a:t>
            </a:r>
            <a:endParaRPr kumimoji="0" lang="en-BE" sz="1080" b="0" i="0" u="none" strike="noStrike" kern="0" cap="none" spc="0" normalizeH="0" baseline="0" noProof="0">
              <a:ln>
                <a:noFill/>
              </a:ln>
              <a:solidFill>
                <a:srgbClr val="FF9349"/>
              </a:solidFill>
              <a:effectLst/>
              <a:uLnTx/>
              <a:uFillTx/>
              <a:latin typeface="Segoe UI"/>
              <a:ea typeface="+mn-ea"/>
              <a:cs typeface="+mn-cs"/>
            </a:endParaRPr>
          </a:p>
        </p:txBody>
      </p:sp>
      <p:grpSp>
        <p:nvGrpSpPr>
          <p:cNvPr id="33" name="Group 32">
            <a:extLst>
              <a:ext uri="{FF2B5EF4-FFF2-40B4-BE49-F238E27FC236}">
                <a16:creationId xmlns:a16="http://schemas.microsoft.com/office/drawing/2014/main" id="{498790F6-4B79-5A51-A6D4-44714FB3DB02}"/>
              </a:ext>
            </a:extLst>
          </p:cNvPr>
          <p:cNvGrpSpPr/>
          <p:nvPr/>
        </p:nvGrpSpPr>
        <p:grpSpPr>
          <a:xfrm>
            <a:off x="7083894" y="4019831"/>
            <a:ext cx="731515" cy="733964"/>
            <a:chOff x="6865622" y="2909706"/>
            <a:chExt cx="569764" cy="569764"/>
          </a:xfrm>
        </p:grpSpPr>
        <p:pic>
          <p:nvPicPr>
            <p:cNvPr id="34" name="Picture 33">
              <a:extLst>
                <a:ext uri="{FF2B5EF4-FFF2-40B4-BE49-F238E27FC236}">
                  <a16:creationId xmlns:a16="http://schemas.microsoft.com/office/drawing/2014/main" id="{B7EDCAD2-3408-0CFD-D46D-9895EBF9D9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65622" y="2909706"/>
              <a:ext cx="569764" cy="569764"/>
            </a:xfrm>
            <a:prstGeom prst="rect">
              <a:avLst/>
            </a:prstGeom>
          </p:spPr>
        </p:pic>
        <p:sp>
          <p:nvSpPr>
            <p:cNvPr id="35" name="Oval 34">
              <a:extLst>
                <a:ext uri="{FF2B5EF4-FFF2-40B4-BE49-F238E27FC236}">
                  <a16:creationId xmlns:a16="http://schemas.microsoft.com/office/drawing/2014/main" id="{A7A2144B-150D-4537-EAFB-0DDC181A45FC}"/>
                </a:ext>
              </a:extLst>
            </p:cNvPr>
            <p:cNvSpPr/>
            <p:nvPr/>
          </p:nvSpPr>
          <p:spPr>
            <a:xfrm>
              <a:off x="6971674" y="3019668"/>
              <a:ext cx="344973" cy="353540"/>
            </a:xfrm>
            <a:prstGeom prst="ellipse">
              <a:avLst/>
            </a:prstGeom>
            <a:solidFill>
              <a:srgbClr val="FFFFFF"/>
            </a:solidFill>
            <a:ln w="25400" cap="flat" cmpd="sng" algn="ctr">
              <a:noFill/>
              <a:prstDash val="solid"/>
            </a:ln>
            <a:effectLst/>
          </p:spPr>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BE" sz="2160" b="0" i="0" u="none" strike="noStrike" kern="0" cap="none" spc="0" normalizeH="0" baseline="0" noProof="0">
                <a:ln>
                  <a:noFill/>
                </a:ln>
                <a:solidFill>
                  <a:srgbClr val="FFFFFF"/>
                </a:solidFill>
                <a:effectLst/>
                <a:uLnTx/>
                <a:uFillTx/>
                <a:latin typeface="Segoe UI"/>
                <a:ea typeface="+mn-ea"/>
                <a:cs typeface="+mn-cs"/>
              </a:endParaRPr>
            </a:p>
          </p:txBody>
        </p:sp>
      </p:grpSp>
      <p:sp>
        <p:nvSpPr>
          <p:cNvPr id="36" name="Speech Bubble: Rectangle with Corners Rounded 35">
            <a:extLst>
              <a:ext uri="{FF2B5EF4-FFF2-40B4-BE49-F238E27FC236}">
                <a16:creationId xmlns:a16="http://schemas.microsoft.com/office/drawing/2014/main" id="{2FB899F8-0E42-4BE2-C634-887873A3B82B}"/>
              </a:ext>
            </a:extLst>
          </p:cNvPr>
          <p:cNvSpPr/>
          <p:nvPr/>
        </p:nvSpPr>
        <p:spPr>
          <a:xfrm>
            <a:off x="1561741" y="3779350"/>
            <a:ext cx="3293135" cy="807181"/>
          </a:xfrm>
          <a:prstGeom prst="wedgeRoundRectCallout">
            <a:avLst>
              <a:gd name="adj1" fmla="val 52900"/>
              <a:gd name="adj2" fmla="val 20708"/>
              <a:gd name="adj3" fmla="val 16667"/>
            </a:avLst>
          </a:prstGeom>
          <a:solidFill>
            <a:schemeClr val="accent3">
              <a:lumMod val="20000"/>
              <a:lumOff val="80000"/>
            </a:schemeClr>
          </a:solidFill>
          <a:ln w="25400" cap="flat" cmpd="sng" algn="ctr">
            <a:noFill/>
            <a:prstDash val="solid"/>
          </a:ln>
          <a:effectLst/>
        </p:spPr>
        <p:txBody>
          <a:bodyPr lIns="0" tIns="0" rIns="0" bIns="0" rtlCol="0" anchor="ct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97DB"/>
                </a:solidFill>
                <a:effectLst/>
                <a:uLnTx/>
                <a:uFillTx/>
                <a:latin typeface="Segoe UI"/>
                <a:ea typeface="+mn-ea"/>
                <a:cs typeface="+mn-cs"/>
              </a:rPr>
              <a:t>To ensure we get it right, could you confirm the departure city and your travel class preference? I’ll take care of the rest!</a:t>
            </a:r>
            <a:endParaRPr kumimoji="0" lang="en-BE" sz="1200" b="0" i="0" u="none" strike="noStrike" kern="0" cap="none" spc="0" normalizeH="0" baseline="0" noProof="0">
              <a:ln>
                <a:noFill/>
              </a:ln>
              <a:solidFill>
                <a:srgbClr val="0097DB"/>
              </a:solidFill>
              <a:effectLst/>
              <a:uLnTx/>
              <a:uFillTx/>
              <a:latin typeface="Segoe UI"/>
              <a:ea typeface="+mn-ea"/>
              <a:cs typeface="+mn-cs"/>
            </a:endParaRPr>
          </a:p>
        </p:txBody>
      </p:sp>
      <p:sp>
        <p:nvSpPr>
          <p:cNvPr id="37" name="Arrow: Chevron 36">
            <a:extLst>
              <a:ext uri="{FF2B5EF4-FFF2-40B4-BE49-F238E27FC236}">
                <a16:creationId xmlns:a16="http://schemas.microsoft.com/office/drawing/2014/main" id="{634AC897-E7D5-D43A-71B4-5CAA4EF3D991}"/>
              </a:ext>
            </a:extLst>
          </p:cNvPr>
          <p:cNvSpPr/>
          <p:nvPr/>
        </p:nvSpPr>
        <p:spPr>
          <a:xfrm>
            <a:off x="5754920" y="1585683"/>
            <a:ext cx="661852" cy="398850"/>
          </a:xfrm>
          <a:prstGeom prst="chevron">
            <a:avLst/>
          </a:prstGeom>
          <a:solidFill>
            <a:schemeClr val="bg1">
              <a:lumMod val="25000"/>
              <a:lumOff val="75000"/>
            </a:schemeClr>
          </a:solidFill>
          <a:ln w="25400" cap="flat" cmpd="sng" algn="ctr">
            <a:noFill/>
            <a:prstDash val="solid"/>
          </a:ln>
          <a:effectLst/>
        </p:spPr>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BE" sz="2160" b="0" i="0" u="none" strike="noStrike" kern="0" cap="none" spc="0" normalizeH="0" baseline="0" noProof="0">
              <a:ln>
                <a:noFill/>
              </a:ln>
              <a:solidFill>
                <a:srgbClr val="000000"/>
              </a:solidFill>
              <a:effectLst/>
              <a:uLnTx/>
              <a:uFillTx/>
              <a:latin typeface="Segoe UI"/>
              <a:ea typeface="+mn-ea"/>
              <a:cs typeface="+mn-cs"/>
            </a:endParaRPr>
          </a:p>
        </p:txBody>
      </p:sp>
      <p:sp>
        <p:nvSpPr>
          <p:cNvPr id="38" name="Arrow: Chevron 37">
            <a:extLst>
              <a:ext uri="{FF2B5EF4-FFF2-40B4-BE49-F238E27FC236}">
                <a16:creationId xmlns:a16="http://schemas.microsoft.com/office/drawing/2014/main" id="{F182B52A-9F01-BDF3-57F0-CB2EE2C51BBB}"/>
              </a:ext>
            </a:extLst>
          </p:cNvPr>
          <p:cNvSpPr/>
          <p:nvPr/>
        </p:nvSpPr>
        <p:spPr>
          <a:xfrm rot="10800000">
            <a:off x="5754918" y="4160849"/>
            <a:ext cx="661852" cy="398850"/>
          </a:xfrm>
          <a:prstGeom prst="chevron">
            <a:avLst/>
          </a:prstGeom>
          <a:solidFill>
            <a:schemeClr val="bg1">
              <a:lumMod val="25000"/>
              <a:lumOff val="75000"/>
            </a:schemeClr>
          </a:solidFill>
          <a:ln w="25400" cap="flat" cmpd="sng" algn="ctr">
            <a:noFill/>
            <a:prstDash val="solid"/>
          </a:ln>
          <a:effectLst/>
        </p:spPr>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BE" sz="2160" b="0" i="0" u="none" strike="noStrike" kern="0" cap="none" spc="0" normalizeH="0" baseline="0" noProof="0">
              <a:ln>
                <a:noFill/>
              </a:ln>
              <a:solidFill>
                <a:srgbClr val="000000"/>
              </a:solidFill>
              <a:effectLst/>
              <a:uLnTx/>
              <a:uFillTx/>
              <a:latin typeface="Segoe UI"/>
              <a:ea typeface="+mn-ea"/>
              <a:cs typeface="+mn-cs"/>
            </a:endParaRPr>
          </a:p>
        </p:txBody>
      </p:sp>
      <p:sp>
        <p:nvSpPr>
          <p:cNvPr id="39" name="Rectangle 38">
            <a:extLst>
              <a:ext uri="{FF2B5EF4-FFF2-40B4-BE49-F238E27FC236}">
                <a16:creationId xmlns:a16="http://schemas.microsoft.com/office/drawing/2014/main" id="{09C4FEE6-AB70-8ECF-1F55-FAC74C2AD4A5}"/>
              </a:ext>
            </a:extLst>
          </p:cNvPr>
          <p:cNvSpPr/>
          <p:nvPr/>
        </p:nvSpPr>
        <p:spPr>
          <a:xfrm>
            <a:off x="3567091" y="2227213"/>
            <a:ext cx="721447" cy="207328"/>
          </a:xfrm>
          <a:prstGeom prst="rect">
            <a:avLst/>
          </a:prstGeom>
          <a:noFill/>
          <a:ln w="25400" cap="flat" cmpd="sng" algn="ctr">
            <a:noFill/>
            <a:prstDash val="solid"/>
          </a:ln>
          <a:effectLst/>
        </p:spPr>
        <p:txBody>
          <a:bodyPr lIns="0" tIns="0" rIns="0" bIns="0"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B0F0"/>
                </a:solidFill>
                <a:effectLst/>
                <a:uLnTx/>
                <a:uFillTx/>
                <a:latin typeface="Segoe UI"/>
                <a:ea typeface="+mn-ea"/>
                <a:cs typeface="+mn-cs"/>
              </a:rPr>
              <a:t>Utterance</a:t>
            </a:r>
            <a:endParaRPr kumimoji="0" lang="en-BE" sz="1200" b="0" i="0" u="none" strike="noStrike" kern="0" cap="none" spc="0" normalizeH="0" baseline="0" noProof="0">
              <a:ln>
                <a:noFill/>
              </a:ln>
              <a:solidFill>
                <a:srgbClr val="00B0F0"/>
              </a:solidFill>
              <a:effectLst/>
              <a:uLnTx/>
              <a:uFillTx/>
              <a:latin typeface="Segoe UI"/>
              <a:ea typeface="+mn-ea"/>
              <a:cs typeface="+mn-cs"/>
            </a:endParaRPr>
          </a:p>
        </p:txBody>
      </p:sp>
      <p:sp>
        <p:nvSpPr>
          <p:cNvPr id="40" name="Left Brace 39">
            <a:extLst>
              <a:ext uri="{FF2B5EF4-FFF2-40B4-BE49-F238E27FC236}">
                <a16:creationId xmlns:a16="http://schemas.microsoft.com/office/drawing/2014/main" id="{8E31FAC5-E35F-A9B5-D038-E112B31F4961}"/>
              </a:ext>
            </a:extLst>
          </p:cNvPr>
          <p:cNvSpPr/>
          <p:nvPr/>
        </p:nvSpPr>
        <p:spPr>
          <a:xfrm rot="16200000">
            <a:off x="3860436" y="711848"/>
            <a:ext cx="134758" cy="2876313"/>
          </a:xfrm>
          <a:prstGeom prst="leftBrace">
            <a:avLst/>
          </a:prstGeom>
          <a:noFill/>
          <a:ln w="9525" cap="flat" cmpd="sng" algn="ctr">
            <a:solidFill>
              <a:srgbClr val="00B0F0"/>
            </a:solidFill>
            <a:prstDash val="solid"/>
          </a:ln>
          <a:effectLst/>
        </p:spPr>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BE" sz="2160" b="0" i="0" u="none" strike="noStrike" kern="0" cap="none" spc="0" normalizeH="0" baseline="0" noProof="0">
              <a:ln>
                <a:noFill/>
              </a:ln>
              <a:solidFill>
                <a:srgbClr val="000000"/>
              </a:solidFill>
              <a:effectLst/>
              <a:uLnTx/>
              <a:uFillTx/>
              <a:latin typeface="Segoe UI"/>
              <a:ea typeface="+mn-ea"/>
              <a:cs typeface="+mn-cs"/>
            </a:endParaRPr>
          </a:p>
        </p:txBody>
      </p:sp>
      <p:pic>
        <p:nvPicPr>
          <p:cNvPr id="41" name="Picture 50">
            <a:extLst>
              <a:ext uri="{FF2B5EF4-FFF2-40B4-BE49-F238E27FC236}">
                <a16:creationId xmlns:a16="http://schemas.microsoft.com/office/drawing/2014/main" id="{3731E310-EA89-E87D-BD9D-EBB9182BF873}"/>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272660" y="4173344"/>
            <a:ext cx="353982" cy="353982"/>
          </a:xfrm>
          <a:prstGeom prst="rect">
            <a:avLst/>
          </a:prstGeom>
        </p:spPr>
      </p:pic>
      <p:pic>
        <p:nvPicPr>
          <p:cNvPr id="42" name="Picture 2" descr="Chatbot Icon - Images et vidéos libres de droits | Adobe Stock">
            <a:extLst>
              <a:ext uri="{FF2B5EF4-FFF2-40B4-BE49-F238E27FC236}">
                <a16:creationId xmlns:a16="http://schemas.microsoft.com/office/drawing/2014/main" id="{174397B7-D660-2F8F-8FF3-36A648DFA94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23460" y="4123552"/>
            <a:ext cx="512674" cy="512674"/>
          </a:xfrm>
          <a:prstGeom prst="ellipse">
            <a:avLst/>
          </a:prstGeom>
          <a:ln w="63500" cap="rnd">
            <a:noFill/>
          </a:ln>
          <a:effectLst>
            <a:outerShdw blurRad="381000" dist="292100" dir="5400000" sx="-80000" sy="-18000" rotWithShape="0">
              <a:srgbClr val="000000">
                <a:alpha val="22000"/>
              </a:srgbClr>
            </a:outerShdw>
          </a:effectLst>
          <a:extLst>
            <a:ext uri="{909E8E84-426E-40DD-AFC4-6F175D3DCCD1}">
              <a14:hiddenFill xmlns:a14="http://schemas.microsoft.com/office/drawing/2010/main">
                <a:solidFill>
                  <a:srgbClr val="FFFFFF"/>
                </a:solidFill>
              </a14:hiddenFill>
            </a:ext>
          </a:extLst>
        </p:spPr>
      </p:pic>
      <p:sp>
        <p:nvSpPr>
          <p:cNvPr id="43" name="Rectangle 42">
            <a:extLst>
              <a:ext uri="{FF2B5EF4-FFF2-40B4-BE49-F238E27FC236}">
                <a16:creationId xmlns:a16="http://schemas.microsoft.com/office/drawing/2014/main" id="{D4A9C75D-F12F-7B54-9C92-D7D567E6253D}"/>
              </a:ext>
            </a:extLst>
          </p:cNvPr>
          <p:cNvSpPr/>
          <p:nvPr/>
        </p:nvSpPr>
        <p:spPr>
          <a:xfrm>
            <a:off x="9290344" y="1568794"/>
            <a:ext cx="475805" cy="442122"/>
          </a:xfrm>
          <a:prstGeom prst="rect">
            <a:avLst/>
          </a:prstGeom>
          <a:noFill/>
          <a:ln w="25400" cap="flat" cmpd="sng" algn="ctr">
            <a:noFill/>
            <a:prstDash val="solid"/>
          </a:ln>
          <a:effectLst/>
        </p:spPr>
        <p:txBody>
          <a:bodyPr lIns="0" tIns="0" rIns="0" bIns="0"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1200" b="0" i="0" u="none" strike="noStrike" kern="0" cap="none" spc="360" normalizeH="0" baseline="0" noProof="0">
                <a:ln>
                  <a:noFill/>
                </a:ln>
                <a:solidFill>
                  <a:srgbClr val="FFFFFF"/>
                </a:solidFill>
                <a:effectLst/>
                <a:uLnTx/>
                <a:uFillTx/>
                <a:latin typeface="Segoe UI"/>
                <a:ea typeface="+mn-ea"/>
                <a:cs typeface="+mn-cs"/>
              </a:rPr>
              <a:t>to</a:t>
            </a:r>
            <a:endParaRPr kumimoji="0" lang="en-BE" sz="1200" b="0" i="0" u="none" strike="noStrike" kern="0" cap="none" spc="360" normalizeH="0" baseline="0" noProof="0">
              <a:ln>
                <a:noFill/>
              </a:ln>
              <a:solidFill>
                <a:srgbClr val="FF9349"/>
              </a:solidFill>
              <a:effectLst/>
              <a:uLnTx/>
              <a:uFillTx/>
              <a:latin typeface="Segoe UI"/>
              <a:ea typeface="+mn-ea"/>
              <a:cs typeface="+mn-cs"/>
            </a:endParaRPr>
          </a:p>
        </p:txBody>
      </p:sp>
      <p:sp>
        <p:nvSpPr>
          <p:cNvPr id="44" name="Rectangle 43">
            <a:extLst>
              <a:ext uri="{FF2B5EF4-FFF2-40B4-BE49-F238E27FC236}">
                <a16:creationId xmlns:a16="http://schemas.microsoft.com/office/drawing/2014/main" id="{0428F3FE-1DEA-8009-F68B-4EAA08DD02B0}"/>
              </a:ext>
            </a:extLst>
          </p:cNvPr>
          <p:cNvSpPr/>
          <p:nvPr/>
        </p:nvSpPr>
        <p:spPr>
          <a:xfrm>
            <a:off x="10335888" y="1568794"/>
            <a:ext cx="1111908" cy="442122"/>
          </a:xfrm>
          <a:prstGeom prst="rect">
            <a:avLst/>
          </a:prstGeom>
          <a:noFill/>
          <a:ln w="25400" cap="flat" cmpd="sng" algn="ctr">
            <a:noFill/>
            <a:prstDash val="solid"/>
          </a:ln>
          <a:effectLst/>
        </p:spPr>
        <p:txBody>
          <a:bodyPr lIns="0" tIns="0" rIns="0" bIns="0"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1200" b="0" i="0" u="none" strike="noStrike" kern="0" cap="none" spc="360" normalizeH="0" baseline="0" noProof="0">
                <a:ln>
                  <a:noFill/>
                </a:ln>
                <a:solidFill>
                  <a:srgbClr val="FF9349"/>
                </a:solidFill>
                <a:effectLst/>
                <a:uLnTx/>
                <a:uFillTx/>
                <a:latin typeface="Segoe UI"/>
                <a:ea typeface="+mn-ea"/>
                <a:cs typeface="+mn-cs"/>
              </a:rPr>
              <a:t>next week</a:t>
            </a:r>
            <a:endParaRPr kumimoji="0" lang="en-BE" sz="1200" b="0" i="0" u="none" strike="noStrike" kern="0" cap="none" spc="360" normalizeH="0" baseline="0" noProof="0">
              <a:ln>
                <a:noFill/>
              </a:ln>
              <a:solidFill>
                <a:srgbClr val="FF9349"/>
              </a:solidFill>
              <a:effectLst/>
              <a:uLnTx/>
              <a:uFillTx/>
              <a:latin typeface="Segoe UI"/>
              <a:ea typeface="+mn-ea"/>
              <a:cs typeface="+mn-cs"/>
            </a:endParaRPr>
          </a:p>
        </p:txBody>
      </p:sp>
      <p:sp>
        <p:nvSpPr>
          <p:cNvPr id="45" name="Rectangle 44">
            <a:extLst>
              <a:ext uri="{FF2B5EF4-FFF2-40B4-BE49-F238E27FC236}">
                <a16:creationId xmlns:a16="http://schemas.microsoft.com/office/drawing/2014/main" id="{58FE261A-0E43-C210-CE31-FBA06CF27E77}"/>
              </a:ext>
            </a:extLst>
          </p:cNvPr>
          <p:cNvSpPr/>
          <p:nvPr/>
        </p:nvSpPr>
        <p:spPr>
          <a:xfrm>
            <a:off x="9661409" y="1568794"/>
            <a:ext cx="674479" cy="442122"/>
          </a:xfrm>
          <a:prstGeom prst="rect">
            <a:avLst/>
          </a:prstGeom>
          <a:noFill/>
          <a:ln w="25400" cap="flat" cmpd="sng" algn="ctr">
            <a:noFill/>
            <a:prstDash val="solid"/>
          </a:ln>
          <a:effectLst/>
        </p:spPr>
        <p:txBody>
          <a:bodyPr lIns="0" tIns="0" rIns="0" bIns="0"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1200" b="0" i="0" u="none" strike="noStrike" kern="0" cap="none" spc="360" normalizeH="0" baseline="0" noProof="0">
                <a:ln>
                  <a:noFill/>
                </a:ln>
                <a:solidFill>
                  <a:srgbClr val="FF9349"/>
                </a:solidFill>
                <a:effectLst/>
                <a:uLnTx/>
                <a:uFillTx/>
                <a:latin typeface="Segoe UI"/>
                <a:ea typeface="+mn-ea"/>
                <a:cs typeface="+mn-cs"/>
              </a:rPr>
              <a:t>Paris</a:t>
            </a:r>
            <a:endParaRPr kumimoji="0" lang="en-BE" sz="1200" b="0" i="0" u="none" strike="noStrike" kern="0" cap="none" spc="360" normalizeH="0" baseline="0" noProof="0">
              <a:ln>
                <a:noFill/>
              </a:ln>
              <a:solidFill>
                <a:srgbClr val="FF9349"/>
              </a:solidFill>
              <a:effectLst/>
              <a:uLnTx/>
              <a:uFillTx/>
              <a:latin typeface="Segoe UI"/>
              <a:ea typeface="+mn-ea"/>
              <a:cs typeface="+mn-cs"/>
            </a:endParaRPr>
          </a:p>
        </p:txBody>
      </p:sp>
      <p:pic>
        <p:nvPicPr>
          <p:cNvPr id="46" name="Picture 2" descr="Chatbot Icon - Images et vidéos libres de droits | Adobe Stock">
            <a:extLst>
              <a:ext uri="{FF2B5EF4-FFF2-40B4-BE49-F238E27FC236}">
                <a16:creationId xmlns:a16="http://schemas.microsoft.com/office/drawing/2014/main" id="{4577295A-FA76-033E-6ECF-102222B5E36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23460" y="3206990"/>
            <a:ext cx="512674" cy="512674"/>
          </a:xfrm>
          <a:prstGeom prst="ellipse">
            <a:avLst/>
          </a:prstGeom>
          <a:ln w="63500" cap="rnd">
            <a:noFill/>
          </a:ln>
          <a:effectLst>
            <a:outerShdw blurRad="381000" dist="292100" dir="5400000" sx="-80000" sy="-18000" rotWithShape="0">
              <a:srgbClr val="000000">
                <a:alpha val="22000"/>
              </a:srgbClr>
            </a:outerShdw>
          </a:effectLst>
          <a:extLst>
            <a:ext uri="{909E8E84-426E-40DD-AFC4-6F175D3DCCD1}">
              <a14:hiddenFill xmlns:a14="http://schemas.microsoft.com/office/drawing/2010/main">
                <a:solidFill>
                  <a:srgbClr val="FFFFFF"/>
                </a:solidFill>
              </a14:hiddenFill>
            </a:ext>
          </a:extLst>
        </p:spPr>
      </p:pic>
      <p:sp>
        <p:nvSpPr>
          <p:cNvPr id="47" name="Text Placeholder 1">
            <a:extLst>
              <a:ext uri="{FF2B5EF4-FFF2-40B4-BE49-F238E27FC236}">
                <a16:creationId xmlns:a16="http://schemas.microsoft.com/office/drawing/2014/main" id="{C3F034D4-3465-8BF9-150E-48A39DF9B4A4}"/>
              </a:ext>
            </a:extLst>
          </p:cNvPr>
          <p:cNvSpPr txBox="1">
            <a:spLocks/>
          </p:cNvSpPr>
          <p:nvPr/>
        </p:nvSpPr>
        <p:spPr>
          <a:xfrm>
            <a:off x="188651" y="189691"/>
            <a:ext cx="8420100" cy="553998"/>
          </a:xfrm>
          <a:prstGeom prst="rect">
            <a:avLst/>
          </a:prstGeom>
        </p:spPr>
        <p:txBody>
          <a:bodyPr/>
          <a:lstStyle>
            <a:lvl1pPr marL="228594" marR="0" indent="-228594"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189" marR="0" indent="-228594"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09" marR="0" indent="-200020"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42" marR="0" indent="-180970"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13" marR="0" indent="-168270"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4976" indent="-233181" algn="l" defTabSz="93271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336" indent="-233181" algn="l" defTabSz="93271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695" indent="-233181" algn="l" defTabSz="93271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056" indent="-233181" algn="l" defTabSz="932719"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19"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3600" b="0" i="0" u="none" strike="noStrike" kern="1200" cap="none" spc="-51" normalizeH="0" baseline="0" noProof="0">
                <a:ln w="3175">
                  <a:noFill/>
                </a:ln>
                <a:solidFill>
                  <a:srgbClr val="FFFFFF"/>
                </a:solidFill>
                <a:effectLst/>
                <a:uLnTx/>
                <a:uFillTx/>
                <a:latin typeface="Aptos SemiBold" panose="020B0004020202020204" pitchFamily="34" charset="0"/>
                <a:ea typeface="+mn-ea"/>
                <a:cs typeface="Segoe UI" pitchFamily="34" charset="0"/>
              </a:rPr>
              <a:t>Natural Language Understanding</a:t>
            </a:r>
          </a:p>
        </p:txBody>
      </p:sp>
    </p:spTree>
    <p:extLst>
      <p:ext uri="{BB962C8B-B14F-4D97-AF65-F5344CB8AC3E}">
        <p14:creationId xmlns:p14="http://schemas.microsoft.com/office/powerpoint/2010/main" val="27242168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500"/>
                                        <p:tgtEl>
                                          <p:spTgt spid="3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500"/>
                                        <p:tgtEl>
                                          <p:spTgt spid="37"/>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childTnLst>
                          </p:cTn>
                        </p:par>
                        <p:par>
                          <p:cTn id="32" fill="hold">
                            <p:stCondLst>
                              <p:cond delay="1500"/>
                            </p:stCondLst>
                            <p:childTnLst>
                              <p:par>
                                <p:cTn id="33" presetID="10" presetClass="entr" presetSubtype="0" fill="hold" grpId="0" nodeType="after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fade">
                                      <p:cBhvr>
                                        <p:cTn id="35" dur="500"/>
                                        <p:tgtEl>
                                          <p:spTgt spid="43"/>
                                        </p:tgtEl>
                                      </p:cBhvr>
                                    </p:animEffect>
                                  </p:childTnLst>
                                </p:cTn>
                              </p:par>
                            </p:childTnLst>
                          </p:cTn>
                        </p:par>
                        <p:par>
                          <p:cTn id="36" fill="hold">
                            <p:stCondLst>
                              <p:cond delay="2000"/>
                            </p:stCondLst>
                            <p:childTnLst>
                              <p:par>
                                <p:cTn id="37" presetID="10" presetClass="entr" presetSubtype="0" fill="hold" grpId="0" nodeType="after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fade">
                                      <p:cBhvr>
                                        <p:cTn id="39" dur="500"/>
                                        <p:tgtEl>
                                          <p:spTgt spid="45"/>
                                        </p:tgtEl>
                                      </p:cBhvr>
                                    </p:animEffect>
                                  </p:childTnLst>
                                </p:cTn>
                              </p:par>
                            </p:childTnLst>
                          </p:cTn>
                        </p:par>
                        <p:par>
                          <p:cTn id="40" fill="hold">
                            <p:stCondLst>
                              <p:cond delay="2500"/>
                            </p:stCondLst>
                            <p:childTnLst>
                              <p:par>
                                <p:cTn id="41" presetID="10" presetClass="entr" presetSubtype="0" fill="hold" grpId="0" nodeType="after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500"/>
                                        <p:tgtEl>
                                          <p:spTgt spid="29"/>
                                        </p:tgtEl>
                                      </p:cBhvr>
                                    </p:animEffect>
                                  </p:childTnLst>
                                </p:cTn>
                              </p:par>
                            </p:childTnLst>
                          </p:cTn>
                        </p:par>
                        <p:par>
                          <p:cTn id="47" fill="hold">
                            <p:stCondLst>
                              <p:cond delay="3000"/>
                            </p:stCondLst>
                            <p:childTnLst>
                              <p:par>
                                <p:cTn id="48" presetID="10" presetClass="entr" presetSubtype="0" fill="hold" grpId="0" nodeType="afterEffect">
                                  <p:stCondLst>
                                    <p:cond delay="0"/>
                                  </p:stCondLst>
                                  <p:childTnLst>
                                    <p:set>
                                      <p:cBhvr>
                                        <p:cTn id="49" dur="1" fill="hold">
                                          <p:stCondLst>
                                            <p:cond delay="0"/>
                                          </p:stCondLst>
                                        </p:cTn>
                                        <p:tgtEl>
                                          <p:spTgt spid="44"/>
                                        </p:tgtEl>
                                        <p:attrNameLst>
                                          <p:attrName>style.visibility</p:attrName>
                                        </p:attrNameLst>
                                      </p:cBhvr>
                                      <p:to>
                                        <p:strVal val="visible"/>
                                      </p:to>
                                    </p:set>
                                    <p:animEffect transition="in" filter="fade">
                                      <p:cBhvr>
                                        <p:cTn id="50" dur="500"/>
                                        <p:tgtEl>
                                          <p:spTgt spid="44"/>
                                        </p:tgtEl>
                                      </p:cBhvr>
                                    </p:animEffect>
                                  </p:childTnLst>
                                </p:cTn>
                              </p:par>
                            </p:childTnLst>
                          </p:cTn>
                        </p:par>
                        <p:par>
                          <p:cTn id="51" fill="hold">
                            <p:stCondLst>
                              <p:cond delay="3500"/>
                            </p:stCondLst>
                            <p:childTnLst>
                              <p:par>
                                <p:cTn id="52" presetID="10" presetClass="entr" presetSubtype="0" fill="hold" grpId="0" nodeType="after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500"/>
                                        <p:tgtEl>
                                          <p:spTgt spid="2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fade">
                                      <p:cBhvr>
                                        <p:cTn id="57" dur="500"/>
                                        <p:tgtEl>
                                          <p:spTgt spid="3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fade">
                                      <p:cBhvr>
                                        <p:cTn id="62" dur="500"/>
                                        <p:tgtEl>
                                          <p:spTgt spid="31"/>
                                        </p:tgtEl>
                                      </p:cBhvr>
                                    </p:animEffect>
                                  </p:childTnLst>
                                </p:cTn>
                              </p:par>
                            </p:childTnLst>
                          </p:cTn>
                        </p:par>
                        <p:par>
                          <p:cTn id="63" fill="hold">
                            <p:stCondLst>
                              <p:cond delay="500"/>
                            </p:stCondLst>
                            <p:childTnLst>
                              <p:par>
                                <p:cTn id="64" presetID="10" presetClass="entr" presetSubtype="0" fill="hold" grpId="0" nodeType="after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fade">
                                      <p:cBhvr>
                                        <p:cTn id="66" dur="500"/>
                                        <p:tgtEl>
                                          <p:spTgt spid="32"/>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500"/>
                                        <p:tgtEl>
                                          <p:spTgt spid="21"/>
                                        </p:tgtEl>
                                      </p:cBhvr>
                                    </p:animEffect>
                                  </p:childTnLst>
                                </p:cTn>
                              </p:par>
                              <p:par>
                                <p:cTn id="72" presetID="10" presetClass="entr" presetSubtype="0" fill="hold" nodeType="with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fade">
                                      <p:cBhvr>
                                        <p:cTn id="74" dur="500"/>
                                        <p:tgtEl>
                                          <p:spTgt spid="33"/>
                                        </p:tgtEl>
                                      </p:cBhvr>
                                    </p:animEffect>
                                  </p:childTnLst>
                                </p:cTn>
                              </p:par>
                              <p:par>
                                <p:cTn id="75" presetID="10" presetClass="entr" presetSubtype="0" fill="hold" nodeType="withEffect">
                                  <p:stCondLst>
                                    <p:cond delay="0"/>
                                  </p:stCondLst>
                                  <p:childTnLst>
                                    <p:set>
                                      <p:cBhvr>
                                        <p:cTn id="76" dur="1" fill="hold">
                                          <p:stCondLst>
                                            <p:cond delay="0"/>
                                          </p:stCondLst>
                                        </p:cTn>
                                        <p:tgtEl>
                                          <p:spTgt spid="41"/>
                                        </p:tgtEl>
                                        <p:attrNameLst>
                                          <p:attrName>style.visibility</p:attrName>
                                        </p:attrNameLst>
                                      </p:cBhvr>
                                      <p:to>
                                        <p:strVal val="visible"/>
                                      </p:to>
                                    </p:set>
                                    <p:animEffect transition="in" filter="fade">
                                      <p:cBhvr>
                                        <p:cTn id="77" dur="500"/>
                                        <p:tgtEl>
                                          <p:spTgt spid="41"/>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38"/>
                                        </p:tgtEl>
                                        <p:attrNameLst>
                                          <p:attrName>style.visibility</p:attrName>
                                        </p:attrNameLst>
                                      </p:cBhvr>
                                      <p:to>
                                        <p:strVal val="visible"/>
                                      </p:to>
                                    </p:set>
                                    <p:animEffect transition="in" filter="fade">
                                      <p:cBhvr>
                                        <p:cTn id="82" dur="500"/>
                                        <p:tgtEl>
                                          <p:spTgt spid="38"/>
                                        </p:tgtEl>
                                      </p:cBhvr>
                                    </p:animEffect>
                                  </p:childTnLst>
                                </p:cTn>
                              </p:par>
                            </p:childTnLst>
                          </p:cTn>
                        </p:par>
                        <p:par>
                          <p:cTn id="83" fill="hold">
                            <p:stCondLst>
                              <p:cond delay="500"/>
                            </p:stCondLst>
                            <p:childTnLst>
                              <p:par>
                                <p:cTn id="84" presetID="10" presetClass="entr" presetSubtype="0" fill="hold" nodeType="afterEffect">
                                  <p:stCondLst>
                                    <p:cond delay="0"/>
                                  </p:stCondLst>
                                  <p:childTnLst>
                                    <p:set>
                                      <p:cBhvr>
                                        <p:cTn id="85" dur="1" fill="hold">
                                          <p:stCondLst>
                                            <p:cond delay="0"/>
                                          </p:stCondLst>
                                        </p:cTn>
                                        <p:tgtEl>
                                          <p:spTgt spid="46"/>
                                        </p:tgtEl>
                                        <p:attrNameLst>
                                          <p:attrName>style.visibility</p:attrName>
                                        </p:attrNameLst>
                                      </p:cBhvr>
                                      <p:to>
                                        <p:strVal val="visible"/>
                                      </p:to>
                                    </p:set>
                                    <p:animEffect transition="in" filter="fade">
                                      <p:cBhvr>
                                        <p:cTn id="86" dur="500"/>
                                        <p:tgtEl>
                                          <p:spTgt spid="46"/>
                                        </p:tgtEl>
                                      </p:cBhvr>
                                    </p:animEffect>
                                  </p:childTnLst>
                                </p:cTn>
                              </p:par>
                            </p:childTnLst>
                          </p:cTn>
                        </p:par>
                        <p:par>
                          <p:cTn id="87" fill="hold">
                            <p:stCondLst>
                              <p:cond delay="1000"/>
                            </p:stCondLst>
                            <p:childTnLst>
                              <p:par>
                                <p:cTn id="88" presetID="10" presetClass="entr" presetSubtype="0" fill="hold" grpId="0" nodeType="afterEffect">
                                  <p:stCondLst>
                                    <p:cond delay="0"/>
                                  </p:stCondLst>
                                  <p:childTnLst>
                                    <p:set>
                                      <p:cBhvr>
                                        <p:cTn id="89" dur="1" fill="hold">
                                          <p:stCondLst>
                                            <p:cond delay="0"/>
                                          </p:stCondLst>
                                        </p:cTn>
                                        <p:tgtEl>
                                          <p:spTgt spid="23"/>
                                        </p:tgtEl>
                                        <p:attrNameLst>
                                          <p:attrName>style.visibility</p:attrName>
                                        </p:attrNameLst>
                                      </p:cBhvr>
                                      <p:to>
                                        <p:strVal val="visible"/>
                                      </p:to>
                                    </p:set>
                                    <p:animEffect transition="in" filter="fade">
                                      <p:cBhvr>
                                        <p:cTn id="90" dur="500"/>
                                        <p:tgtEl>
                                          <p:spTgt spid="23"/>
                                        </p:tgtEl>
                                      </p:cBhvr>
                                    </p:animEffect>
                                  </p:childTnLst>
                                </p:cTn>
                              </p:par>
                            </p:childTnLst>
                          </p:cTn>
                        </p:par>
                        <p:par>
                          <p:cTn id="91" fill="hold">
                            <p:stCondLst>
                              <p:cond delay="1500"/>
                            </p:stCondLst>
                            <p:childTnLst>
                              <p:par>
                                <p:cTn id="92" presetID="10" presetClass="entr" presetSubtype="0" fill="hold" nodeType="afterEffect">
                                  <p:stCondLst>
                                    <p:cond delay="0"/>
                                  </p:stCondLst>
                                  <p:childTnLst>
                                    <p:set>
                                      <p:cBhvr>
                                        <p:cTn id="93" dur="1" fill="hold">
                                          <p:stCondLst>
                                            <p:cond delay="0"/>
                                          </p:stCondLst>
                                        </p:cTn>
                                        <p:tgtEl>
                                          <p:spTgt spid="42"/>
                                        </p:tgtEl>
                                        <p:attrNameLst>
                                          <p:attrName>style.visibility</p:attrName>
                                        </p:attrNameLst>
                                      </p:cBhvr>
                                      <p:to>
                                        <p:strVal val="visible"/>
                                      </p:to>
                                    </p:set>
                                    <p:animEffect transition="in" filter="fade">
                                      <p:cBhvr>
                                        <p:cTn id="94" dur="500"/>
                                        <p:tgtEl>
                                          <p:spTgt spid="42"/>
                                        </p:tgtEl>
                                      </p:cBhvr>
                                    </p:animEffect>
                                  </p:childTnLst>
                                </p:cTn>
                              </p:par>
                            </p:childTnLst>
                          </p:cTn>
                        </p:par>
                        <p:par>
                          <p:cTn id="95" fill="hold">
                            <p:stCondLst>
                              <p:cond delay="2000"/>
                            </p:stCondLst>
                            <p:childTnLst>
                              <p:par>
                                <p:cTn id="96" presetID="10" presetClass="entr" presetSubtype="0" fill="hold" grpId="0" nodeType="afterEffect">
                                  <p:stCondLst>
                                    <p:cond delay="0"/>
                                  </p:stCondLst>
                                  <p:childTnLst>
                                    <p:set>
                                      <p:cBhvr>
                                        <p:cTn id="97" dur="1" fill="hold">
                                          <p:stCondLst>
                                            <p:cond delay="0"/>
                                          </p:stCondLst>
                                        </p:cTn>
                                        <p:tgtEl>
                                          <p:spTgt spid="36"/>
                                        </p:tgtEl>
                                        <p:attrNameLst>
                                          <p:attrName>style.visibility</p:attrName>
                                        </p:attrNameLst>
                                      </p:cBhvr>
                                      <p:to>
                                        <p:strVal val="visible"/>
                                      </p:to>
                                    </p:set>
                                    <p:animEffect transition="in" filter="fade">
                                      <p:cBhvr>
                                        <p:cTn id="9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p:bldP spid="25" grpId="0"/>
      <p:bldP spid="26" grpId="0" animBg="1"/>
      <p:bldP spid="27" grpId="0" animBg="1"/>
      <p:bldP spid="28" grpId="0" animBg="1"/>
      <p:bldP spid="29" grpId="0"/>
      <p:bldP spid="30" grpId="0"/>
      <p:bldP spid="31" grpId="0" animBg="1"/>
      <p:bldP spid="32" grpId="0" animBg="1"/>
      <p:bldP spid="36" grpId="0" animBg="1"/>
      <p:bldP spid="37" grpId="0" animBg="1"/>
      <p:bldP spid="38" grpId="0" animBg="1"/>
      <p:bldP spid="39" grpId="0"/>
      <p:bldP spid="40" grpId="0" animBg="1"/>
      <p:bldP spid="43" grpId="0"/>
      <p:bldP spid="44" grpId="0"/>
      <p:bldP spid="4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a:extLst>
              <a:ext uri="{FF2B5EF4-FFF2-40B4-BE49-F238E27FC236}">
                <a16:creationId xmlns:a16="http://schemas.microsoft.com/office/drawing/2014/main" id="{EC7DA54E-F622-CC21-D568-10FF024020B5}"/>
              </a:ext>
            </a:extLst>
          </p:cNvPr>
          <p:cNvSpPr/>
          <p:nvPr/>
        </p:nvSpPr>
        <p:spPr>
          <a:xfrm>
            <a:off x="601579" y="1694611"/>
            <a:ext cx="11087317" cy="2344147"/>
          </a:xfrm>
          <a:prstGeom prst="roundRect">
            <a:avLst>
              <a:gd name="adj" fmla="val 679"/>
            </a:avLst>
          </a:prstGeom>
          <a:solidFill>
            <a:srgbClr val="9BF00B">
              <a:alpha val="5098"/>
            </a:srgbClr>
          </a:solidFill>
          <a:ln>
            <a:solidFill>
              <a:srgbClr val="054B1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588" marR="0" lvl="0" indent="-1588" algn="l"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ptos SemiBold" panose="020B0004020202020204" pitchFamily="34" charset="0"/>
              <a:ea typeface="+mn-ea"/>
              <a:cs typeface="+mn-cs"/>
            </a:endParaRPr>
          </a:p>
        </p:txBody>
      </p:sp>
      <p:grpSp>
        <p:nvGrpSpPr>
          <p:cNvPr id="40" name="Group 39">
            <a:extLst>
              <a:ext uri="{FF2B5EF4-FFF2-40B4-BE49-F238E27FC236}">
                <a16:creationId xmlns:a16="http://schemas.microsoft.com/office/drawing/2014/main" id="{2EEE9AB1-7CDF-9858-9E8D-A1EB27CE6C9B}"/>
              </a:ext>
            </a:extLst>
          </p:cNvPr>
          <p:cNvGrpSpPr/>
          <p:nvPr/>
        </p:nvGrpSpPr>
        <p:grpSpPr>
          <a:xfrm>
            <a:off x="893387" y="2749052"/>
            <a:ext cx="236797" cy="235263"/>
            <a:chOff x="731863" y="3273792"/>
            <a:chExt cx="326112" cy="324000"/>
          </a:xfrm>
          <a:solidFill>
            <a:srgbClr val="9BF00B"/>
          </a:solidFill>
        </p:grpSpPr>
        <p:sp>
          <p:nvSpPr>
            <p:cNvPr id="41" name="Freeform: Shape 40">
              <a:extLst>
                <a:ext uri="{FF2B5EF4-FFF2-40B4-BE49-F238E27FC236}">
                  <a16:creationId xmlns:a16="http://schemas.microsoft.com/office/drawing/2014/main" id="{804A728C-2CD3-A29D-E185-BCA137800A0A}"/>
                </a:ext>
              </a:extLst>
            </p:cNvPr>
            <p:cNvSpPr/>
            <p:nvPr/>
          </p:nvSpPr>
          <p:spPr bwMode="auto">
            <a:xfrm>
              <a:off x="731863" y="3273792"/>
              <a:ext cx="326112" cy="324000"/>
            </a:xfrm>
            <a:custGeom>
              <a:avLst/>
              <a:gdLst>
                <a:gd name="connsiteX0" fmla="*/ 230872 w 461744"/>
                <a:gd name="connsiteY0" fmla="*/ 30738 h 461744"/>
                <a:gd name="connsiteX1" fmla="*/ 30738 w 461744"/>
                <a:gd name="connsiteY1" fmla="*/ 230872 h 461744"/>
                <a:gd name="connsiteX2" fmla="*/ 230872 w 461744"/>
                <a:gd name="connsiteY2" fmla="*/ 431006 h 461744"/>
                <a:gd name="connsiteX3" fmla="*/ 431006 w 461744"/>
                <a:gd name="connsiteY3" fmla="*/ 230872 h 461744"/>
                <a:gd name="connsiteX4" fmla="*/ 230872 w 461744"/>
                <a:gd name="connsiteY4" fmla="*/ 30738 h 461744"/>
                <a:gd name="connsiteX5" fmla="*/ 230872 w 461744"/>
                <a:gd name="connsiteY5" fmla="*/ 0 h 461744"/>
                <a:gd name="connsiteX6" fmla="*/ 461744 w 461744"/>
                <a:gd name="connsiteY6" fmla="*/ 230872 h 461744"/>
                <a:gd name="connsiteX7" fmla="*/ 230872 w 461744"/>
                <a:gd name="connsiteY7" fmla="*/ 461744 h 461744"/>
                <a:gd name="connsiteX8" fmla="*/ 0 w 461744"/>
                <a:gd name="connsiteY8" fmla="*/ 230872 h 461744"/>
                <a:gd name="connsiteX9" fmla="*/ 230872 w 461744"/>
                <a:gd name="connsiteY9" fmla="*/ 0 h 461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1744" h="461744">
                  <a:moveTo>
                    <a:pt x="230872" y="30738"/>
                  </a:moveTo>
                  <a:cubicBezTo>
                    <a:pt x="120341" y="30738"/>
                    <a:pt x="30738" y="120341"/>
                    <a:pt x="30738" y="230872"/>
                  </a:cubicBezTo>
                  <a:cubicBezTo>
                    <a:pt x="30738" y="341403"/>
                    <a:pt x="120341" y="431006"/>
                    <a:pt x="230872" y="431006"/>
                  </a:cubicBezTo>
                  <a:cubicBezTo>
                    <a:pt x="341403" y="431006"/>
                    <a:pt x="431006" y="341403"/>
                    <a:pt x="431006" y="230872"/>
                  </a:cubicBezTo>
                  <a:cubicBezTo>
                    <a:pt x="431006" y="120341"/>
                    <a:pt x="341403" y="30738"/>
                    <a:pt x="230872" y="30738"/>
                  </a:cubicBezTo>
                  <a:close/>
                  <a:moveTo>
                    <a:pt x="230872" y="0"/>
                  </a:moveTo>
                  <a:cubicBezTo>
                    <a:pt x="358379" y="0"/>
                    <a:pt x="461744" y="103365"/>
                    <a:pt x="461744" y="230872"/>
                  </a:cubicBezTo>
                  <a:cubicBezTo>
                    <a:pt x="461744" y="358379"/>
                    <a:pt x="358379" y="461744"/>
                    <a:pt x="230872" y="461744"/>
                  </a:cubicBezTo>
                  <a:cubicBezTo>
                    <a:pt x="103365" y="461744"/>
                    <a:pt x="0" y="358379"/>
                    <a:pt x="0" y="230872"/>
                  </a:cubicBezTo>
                  <a:cubicBezTo>
                    <a:pt x="0" y="103365"/>
                    <a:pt x="103365" y="0"/>
                    <a:pt x="230872" y="0"/>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8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2" name="Graphic 77">
              <a:extLst>
                <a:ext uri="{FF2B5EF4-FFF2-40B4-BE49-F238E27FC236}">
                  <a16:creationId xmlns:a16="http://schemas.microsoft.com/office/drawing/2014/main" id="{A0926FEB-105B-E9CE-7D8A-C8B9F3B0DC3A}"/>
                </a:ext>
              </a:extLst>
            </p:cNvPr>
            <p:cNvSpPr/>
            <p:nvPr/>
          </p:nvSpPr>
          <p:spPr>
            <a:xfrm>
              <a:off x="813294" y="3372331"/>
              <a:ext cx="171674" cy="123765"/>
            </a:xfrm>
            <a:custGeom>
              <a:avLst/>
              <a:gdLst>
                <a:gd name="connsiteX0" fmla="*/ 349767 w 409575"/>
                <a:gd name="connsiteY0" fmla="*/ 0 h 295275"/>
                <a:gd name="connsiteX1" fmla="*/ 155475 w 409575"/>
                <a:gd name="connsiteY1" fmla="*/ 182790 h 295275"/>
                <a:gd name="connsiteX2" fmla="*/ 55043 w 409575"/>
                <a:gd name="connsiteY2" fmla="*/ 107415 h 295275"/>
                <a:gd name="connsiteX3" fmla="*/ 0 w 409575"/>
                <a:gd name="connsiteY3" fmla="*/ 181147 h 295275"/>
                <a:gd name="connsiteX4" fmla="*/ 131445 w 409575"/>
                <a:gd name="connsiteY4" fmla="*/ 279731 h 295275"/>
                <a:gd name="connsiteX5" fmla="*/ 163279 w 409575"/>
                <a:gd name="connsiteY5" fmla="*/ 303556 h 295275"/>
                <a:gd name="connsiteX6" fmla="*/ 191623 w 409575"/>
                <a:gd name="connsiteY6" fmla="*/ 275418 h 295275"/>
                <a:gd name="connsiteX7" fmla="*/ 415079 w 409575"/>
                <a:gd name="connsiteY7" fmla="*/ 65106 h 295275"/>
                <a:gd name="connsiteX8" fmla="*/ 349767 w 409575"/>
                <a:gd name="connsiteY8" fmla="*/ 0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9575" h="295275">
                  <a:moveTo>
                    <a:pt x="349767" y="0"/>
                  </a:moveTo>
                  <a:cubicBezTo>
                    <a:pt x="290526" y="59369"/>
                    <a:pt x="220475" y="120315"/>
                    <a:pt x="155475" y="182790"/>
                  </a:cubicBezTo>
                  <a:lnTo>
                    <a:pt x="55043" y="107415"/>
                  </a:lnTo>
                  <a:lnTo>
                    <a:pt x="0" y="181147"/>
                  </a:lnTo>
                  <a:lnTo>
                    <a:pt x="131445" y="279731"/>
                  </a:lnTo>
                  <a:lnTo>
                    <a:pt x="163279" y="303556"/>
                  </a:lnTo>
                  <a:lnTo>
                    <a:pt x="191623" y="275418"/>
                  </a:lnTo>
                  <a:cubicBezTo>
                    <a:pt x="259626" y="207269"/>
                    <a:pt x="342874" y="137467"/>
                    <a:pt x="415079" y="65106"/>
                  </a:cubicBezTo>
                  <a:lnTo>
                    <a:pt x="349767" y="0"/>
                  </a:lnTo>
                  <a:close/>
                </a:path>
              </a:pathLst>
            </a:custGeom>
            <a:grpFill/>
            <a:ln w="657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46" name="Rectangle: Rounded Corners 45">
            <a:extLst>
              <a:ext uri="{FF2B5EF4-FFF2-40B4-BE49-F238E27FC236}">
                <a16:creationId xmlns:a16="http://schemas.microsoft.com/office/drawing/2014/main" id="{876CF3DA-218D-DD92-BA9D-32D5CC25C5F0}"/>
              </a:ext>
            </a:extLst>
          </p:cNvPr>
          <p:cNvSpPr/>
          <p:nvPr/>
        </p:nvSpPr>
        <p:spPr>
          <a:xfrm>
            <a:off x="601580" y="4163474"/>
            <a:ext cx="11087316" cy="1682044"/>
          </a:xfrm>
          <a:prstGeom prst="roundRect">
            <a:avLst>
              <a:gd name="adj" fmla="val 679"/>
            </a:avLst>
          </a:prstGeom>
          <a:solidFill>
            <a:srgbClr val="D83B01">
              <a:alpha val="5098"/>
            </a:srgbClr>
          </a:solidFill>
          <a:ln>
            <a:solidFill>
              <a:srgbClr val="6B29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588" marR="0" lvl="0" indent="-1588" algn="l"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ptos SemiBold" panose="020B0004020202020204" pitchFamily="34" charset="0"/>
              <a:ea typeface="+mn-ea"/>
              <a:cs typeface="+mn-cs"/>
            </a:endParaRPr>
          </a:p>
        </p:txBody>
      </p:sp>
      <p:grpSp>
        <p:nvGrpSpPr>
          <p:cNvPr id="3" name="Group 2">
            <a:extLst>
              <a:ext uri="{FF2B5EF4-FFF2-40B4-BE49-F238E27FC236}">
                <a16:creationId xmlns:a16="http://schemas.microsoft.com/office/drawing/2014/main" id="{38C53F75-39D4-F04E-92BD-ADE9B7EF745C}"/>
              </a:ext>
            </a:extLst>
          </p:cNvPr>
          <p:cNvGrpSpPr/>
          <p:nvPr/>
        </p:nvGrpSpPr>
        <p:grpSpPr>
          <a:xfrm>
            <a:off x="4823200" y="1106610"/>
            <a:ext cx="3148034" cy="4925028"/>
            <a:chOff x="4880473" y="1106610"/>
            <a:chExt cx="2448000" cy="4925028"/>
          </a:xfrm>
        </p:grpSpPr>
        <p:sp>
          <p:nvSpPr>
            <p:cNvPr id="34" name="Rectangle: Rounded Corners 33">
              <a:extLst>
                <a:ext uri="{FF2B5EF4-FFF2-40B4-BE49-F238E27FC236}">
                  <a16:creationId xmlns:a16="http://schemas.microsoft.com/office/drawing/2014/main" id="{5C96F514-CAE7-525B-DC39-EA95B8067D15}"/>
                </a:ext>
              </a:extLst>
            </p:cNvPr>
            <p:cNvSpPr/>
            <p:nvPr/>
          </p:nvSpPr>
          <p:spPr>
            <a:xfrm>
              <a:off x="4880473" y="1106610"/>
              <a:ext cx="2431053" cy="4925028"/>
            </a:xfrm>
            <a:prstGeom prst="roundRect">
              <a:avLst>
                <a:gd name="adj" fmla="val 679"/>
              </a:avLst>
            </a:prstGeom>
            <a:solidFill>
              <a:srgbClr val="17AAD2">
                <a:alpha val="5098"/>
              </a:srgbClr>
            </a:solidFill>
            <a:ln>
              <a:solidFill>
                <a:srgbClr val="172C5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09625" marR="0" lvl="0" indent="0" algn="l"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ptos SemiBold" panose="020B0004020202020204" pitchFamily="34" charset="0"/>
                <a:ea typeface="+mn-ea"/>
                <a:cs typeface="+mn-cs"/>
              </a:endParaRPr>
            </a:p>
          </p:txBody>
        </p:sp>
        <p:sp>
          <p:nvSpPr>
            <p:cNvPr id="53" name="TextBox 52">
              <a:extLst>
                <a:ext uri="{FF2B5EF4-FFF2-40B4-BE49-F238E27FC236}">
                  <a16:creationId xmlns:a16="http://schemas.microsoft.com/office/drawing/2014/main" id="{BEA9DBC2-BA18-106F-09BE-D7569081E862}"/>
                </a:ext>
              </a:extLst>
            </p:cNvPr>
            <p:cNvSpPr txBox="1"/>
            <p:nvPr/>
          </p:nvSpPr>
          <p:spPr>
            <a:xfrm>
              <a:off x="4880473" y="1708531"/>
              <a:ext cx="2448000" cy="2344147"/>
            </a:xfrm>
            <a:prstGeom prst="rect">
              <a:avLst/>
            </a:prstGeom>
            <a:noFill/>
          </p:spPr>
          <p:txBody>
            <a:bodyPr wrap="square" lIns="0" tIns="72000" rIns="72000" bIns="72000" rtlCol="0" anchor="ctr">
              <a:noAutofit/>
            </a:bodyPr>
            <a:lstStyle>
              <a:defPPr>
                <a:defRPr lang="en-US"/>
              </a:defPPr>
              <a:lvl1pPr marL="266700" indent="-180975">
                <a:buFont typeface="Arial" panose="020B0604020202020204" pitchFamily="34" charset="0"/>
                <a:buChar char="•"/>
                <a:defRPr sz="1200">
                  <a:latin typeface="Aptos" panose="020B0004020202020204" pitchFamily="34" charset="0"/>
                </a:defRPr>
              </a:lvl1pPr>
            </a:lstStyle>
            <a:p>
              <a:pPr marL="266700" marR="0" lvl="0" indent="-180975" algn="l" defTabSz="914367" rtl="0" eaLnBrk="1" fontAlgn="auto" latinLnBrk="0" hangingPunct="1">
                <a:lnSpc>
                  <a:spcPct val="100000"/>
                </a:lnSpc>
                <a:spcBef>
                  <a:spcPts val="0"/>
                </a:spcBef>
                <a:spcAft>
                  <a:spcPts val="500"/>
                </a:spcAft>
                <a:buClr>
                  <a:srgbClr val="9BF00B"/>
                </a:buClr>
                <a:buSzTx/>
                <a:buFont typeface="Wingdings" panose="05000000000000000000" pitchFamily="2" charset="2"/>
                <a:buChar char="ü"/>
                <a:tabLst/>
                <a:defRPr/>
              </a:pPr>
              <a:r>
                <a:rPr kumimoji="0" lang="en-US" sz="1100" b="0" i="0" u="none" strike="noStrike" kern="1200" cap="none" spc="0" normalizeH="0" baseline="0" noProof="0">
                  <a:ln>
                    <a:noFill/>
                  </a:ln>
                  <a:solidFill>
                    <a:srgbClr val="FFFFFF">
                      <a:lumMod val="85000"/>
                    </a:srgbClr>
                  </a:solidFill>
                  <a:effectLst/>
                  <a:uLnTx/>
                  <a:uFillTx/>
                  <a:latin typeface="Aptos" panose="020B0004020202020204" pitchFamily="34" charset="0"/>
                  <a:ea typeface="+mn-ea"/>
                  <a:cs typeface="+mn-cs"/>
                </a:rPr>
                <a:t>Supports additional languages, with native models.</a:t>
              </a:r>
            </a:p>
            <a:p>
              <a:pPr marL="266700" marR="0" lvl="0" indent="-180975" algn="l" defTabSz="914367" rtl="0" eaLnBrk="1" fontAlgn="auto" latinLnBrk="0" hangingPunct="1">
                <a:lnSpc>
                  <a:spcPct val="100000"/>
                </a:lnSpc>
                <a:spcBef>
                  <a:spcPts val="0"/>
                </a:spcBef>
                <a:spcAft>
                  <a:spcPts val="500"/>
                </a:spcAft>
                <a:buClr>
                  <a:srgbClr val="9BF00B"/>
                </a:buClr>
                <a:buSzTx/>
                <a:buFont typeface="Wingdings" panose="05000000000000000000" pitchFamily="2" charset="2"/>
                <a:buChar char="ü"/>
                <a:tabLst/>
                <a:defRPr/>
              </a:pPr>
              <a:r>
                <a:rPr kumimoji="0" lang="en-US" sz="1100" b="0" i="0" u="none" strike="noStrike" kern="1200" cap="none" spc="0" normalizeH="0" baseline="0" noProof="0">
                  <a:ln>
                    <a:noFill/>
                  </a:ln>
                  <a:solidFill>
                    <a:srgbClr val="FFFFFF">
                      <a:lumMod val="85000"/>
                    </a:srgbClr>
                  </a:solidFill>
                  <a:effectLst/>
                  <a:uLnTx/>
                  <a:uFillTx/>
                  <a:latin typeface="Aptos" panose="020B0004020202020204" pitchFamily="34" charset="0"/>
                  <a:ea typeface="+mn-ea"/>
                  <a:cs typeface="+mn-cs"/>
                </a:rPr>
                <a:t>Allows to further customize the intent triggering model for better intent recognition or to address specific industry requirements.</a:t>
              </a:r>
            </a:p>
            <a:p>
              <a:pPr marL="266700" marR="0" lvl="0" indent="-180975" algn="l" defTabSz="914367" rtl="0" eaLnBrk="1" fontAlgn="auto" latinLnBrk="0" hangingPunct="1">
                <a:lnSpc>
                  <a:spcPct val="100000"/>
                </a:lnSpc>
                <a:spcBef>
                  <a:spcPts val="0"/>
                </a:spcBef>
                <a:spcAft>
                  <a:spcPts val="500"/>
                </a:spcAft>
                <a:buClr>
                  <a:srgbClr val="9BF00B"/>
                </a:buClr>
                <a:buSzTx/>
                <a:buFont typeface="Wingdings" panose="05000000000000000000" pitchFamily="2" charset="2"/>
                <a:buChar char="ü"/>
                <a:tabLst/>
                <a:defRPr/>
              </a:pPr>
              <a:r>
                <a:rPr kumimoji="0" lang="en-US" sz="1100" b="0" i="0" u="none" strike="noStrike" kern="1200" cap="none" spc="0" normalizeH="0" baseline="0" noProof="0">
                  <a:ln>
                    <a:noFill/>
                  </a:ln>
                  <a:solidFill>
                    <a:srgbClr val="FFFFFF">
                      <a:lumMod val="85000"/>
                    </a:srgbClr>
                  </a:solidFill>
                  <a:effectLst/>
                  <a:uLnTx/>
                  <a:uFillTx/>
                  <a:latin typeface="Aptos" panose="020B0004020202020204" pitchFamily="34" charset="0"/>
                  <a:ea typeface="+mn-ea"/>
                  <a:cs typeface="+mn-cs"/>
                </a:rPr>
                <a:t>Advanced entity extraction (e.g., same type, or silent extraction).</a:t>
              </a:r>
            </a:p>
            <a:p>
              <a:pPr marL="266700" marR="0" lvl="0" indent="-180975" algn="l" defTabSz="914367" rtl="0" eaLnBrk="1" fontAlgn="auto" latinLnBrk="0" hangingPunct="1">
                <a:lnSpc>
                  <a:spcPct val="100000"/>
                </a:lnSpc>
                <a:spcBef>
                  <a:spcPts val="0"/>
                </a:spcBef>
                <a:spcAft>
                  <a:spcPts val="500"/>
                </a:spcAft>
                <a:buClr>
                  <a:srgbClr val="9BF00B"/>
                </a:buClr>
                <a:buSzTx/>
                <a:buFont typeface="Wingdings" panose="05000000000000000000" pitchFamily="2" charset="2"/>
                <a:buChar char="ü"/>
                <a:tabLst/>
                <a:defRPr/>
              </a:pPr>
              <a:r>
                <a:rPr kumimoji="0" lang="en-US" sz="1100" b="0" i="0" u="none" strike="noStrike" kern="1200" cap="none" spc="0" normalizeH="0" baseline="0" noProof="0">
                  <a:ln>
                    <a:noFill/>
                  </a:ln>
                  <a:solidFill>
                    <a:srgbClr val="FFFFFF">
                      <a:lumMod val="85000"/>
                    </a:srgbClr>
                  </a:solidFill>
                  <a:effectLst/>
                  <a:uLnTx/>
                  <a:uFillTx/>
                  <a:latin typeface="Aptos" panose="020B0004020202020204" pitchFamily="34" charset="0"/>
                  <a:ea typeface="+mn-ea"/>
                  <a:cs typeface="+mn-cs"/>
                </a:rPr>
                <a:t>Entity extraction can also leverage Copilot Studio standard NLU.</a:t>
              </a:r>
            </a:p>
          </p:txBody>
        </p:sp>
        <p:sp>
          <p:nvSpPr>
            <p:cNvPr id="54" name="TextBox 53">
              <a:extLst>
                <a:ext uri="{FF2B5EF4-FFF2-40B4-BE49-F238E27FC236}">
                  <a16:creationId xmlns:a16="http://schemas.microsoft.com/office/drawing/2014/main" id="{03AB48E8-9284-F841-138A-6D36B36E4275}"/>
                </a:ext>
              </a:extLst>
            </p:cNvPr>
            <p:cNvSpPr txBox="1"/>
            <p:nvPr/>
          </p:nvSpPr>
          <p:spPr>
            <a:xfrm>
              <a:off x="4880473" y="4147759"/>
              <a:ext cx="2448000" cy="1697759"/>
            </a:xfrm>
            <a:prstGeom prst="rect">
              <a:avLst/>
            </a:prstGeom>
            <a:noFill/>
          </p:spPr>
          <p:txBody>
            <a:bodyPr wrap="square" lIns="0" tIns="72000" rIns="72000" bIns="72000" rtlCol="0" anchor="ctr">
              <a:noAutofit/>
            </a:bodyPr>
            <a:lstStyle>
              <a:defPPr>
                <a:defRPr lang="en-US"/>
              </a:defPPr>
              <a:lvl1pPr marL="266700" indent="-180975">
                <a:buFont typeface="Arial" panose="020B0604020202020204" pitchFamily="34" charset="0"/>
                <a:buChar char="•"/>
                <a:defRPr sz="1200">
                  <a:latin typeface="Aptos" panose="020B0004020202020204" pitchFamily="34" charset="0"/>
                </a:defRPr>
              </a:lvl1pPr>
            </a:lstStyle>
            <a:p>
              <a:pPr marL="266700" marR="0" lvl="0" indent="-180975" algn="l" defTabSz="914367" rtl="0" eaLnBrk="1" fontAlgn="auto" latinLnBrk="0" hangingPunct="1">
                <a:lnSpc>
                  <a:spcPct val="100000"/>
                </a:lnSpc>
                <a:spcBef>
                  <a:spcPts val="0"/>
                </a:spcBef>
                <a:spcAft>
                  <a:spcPts val="500"/>
                </a:spcAft>
                <a:buClr>
                  <a:srgbClr val="D83B01"/>
                </a:buClr>
                <a:buSzTx/>
                <a:buFont typeface="Wingdings" panose="05000000000000000000" pitchFamily="2" charset="2"/>
                <a:buChar char="ü"/>
                <a:tabLst/>
                <a:defRPr/>
              </a:pPr>
              <a:r>
                <a:rPr kumimoji="0" lang="en-US" sz="1100" b="0" i="0" u="none" strike="noStrike" kern="1200" cap="none" spc="0" normalizeH="0" baseline="0" noProof="0">
                  <a:ln>
                    <a:noFill/>
                  </a:ln>
                  <a:solidFill>
                    <a:srgbClr val="FFFFFF">
                      <a:lumMod val="85000"/>
                    </a:srgbClr>
                  </a:solidFill>
                  <a:effectLst/>
                  <a:uLnTx/>
                  <a:uFillTx/>
                  <a:latin typeface="Aptos" panose="020B0004020202020204" pitchFamily="34" charset="0"/>
                  <a:ea typeface="+mn-ea"/>
                  <a:cs typeface="+mn-cs"/>
                </a:rPr>
                <a:t>Single intent recognition per query.</a:t>
              </a:r>
            </a:p>
            <a:p>
              <a:pPr marL="266700" marR="0" lvl="0" indent="-180975" algn="l" defTabSz="914367" rtl="0" eaLnBrk="1" fontAlgn="auto" latinLnBrk="0" hangingPunct="1">
                <a:lnSpc>
                  <a:spcPct val="100000"/>
                </a:lnSpc>
                <a:spcBef>
                  <a:spcPts val="0"/>
                </a:spcBef>
                <a:spcAft>
                  <a:spcPts val="500"/>
                </a:spcAft>
                <a:buClr>
                  <a:srgbClr val="D83B01"/>
                </a:buClr>
                <a:buSzTx/>
                <a:buFont typeface="Wingdings" panose="05000000000000000000" pitchFamily="2" charset="2"/>
                <a:buChar char="ü"/>
                <a:tabLst/>
                <a:defRPr/>
              </a:pPr>
              <a:r>
                <a:rPr kumimoji="0" lang="en-US" sz="1100" b="0" i="0" u="none" strike="noStrike" kern="1200" cap="none" spc="0" normalizeH="0" baseline="0" noProof="0">
                  <a:ln>
                    <a:noFill/>
                  </a:ln>
                  <a:solidFill>
                    <a:srgbClr val="FFFFFF">
                      <a:lumMod val="85000"/>
                    </a:srgbClr>
                  </a:solidFill>
                  <a:effectLst/>
                  <a:uLnTx/>
                  <a:uFillTx/>
                  <a:latin typeface="Aptos" panose="020B0004020202020204" pitchFamily="34" charset="0"/>
                  <a:ea typeface="+mn-ea"/>
                  <a:cs typeface="+mn-cs"/>
                </a:rPr>
                <a:t>Configuration is done in Azure and involves additional costs.</a:t>
              </a:r>
            </a:p>
            <a:p>
              <a:pPr marL="266700" marR="0" lvl="0" indent="-180975" algn="l" defTabSz="914367" rtl="0" eaLnBrk="1" fontAlgn="auto" latinLnBrk="0" hangingPunct="1">
                <a:lnSpc>
                  <a:spcPct val="100000"/>
                </a:lnSpc>
                <a:spcBef>
                  <a:spcPts val="0"/>
                </a:spcBef>
                <a:spcAft>
                  <a:spcPts val="500"/>
                </a:spcAft>
                <a:buClr>
                  <a:srgbClr val="D83B01"/>
                </a:buClr>
                <a:buSzTx/>
                <a:buFont typeface="Wingdings" panose="05000000000000000000" pitchFamily="2" charset="2"/>
                <a:buChar char="ü"/>
                <a:tabLst/>
                <a:defRPr/>
              </a:pPr>
              <a:r>
                <a:rPr kumimoji="0" lang="en-US" sz="1100" b="0" i="0" u="none" strike="noStrike" kern="1200" cap="none" spc="0" normalizeH="0" baseline="0" noProof="0">
                  <a:ln>
                    <a:noFill/>
                  </a:ln>
                  <a:solidFill>
                    <a:srgbClr val="FFFFFF">
                      <a:lumMod val="85000"/>
                    </a:srgbClr>
                  </a:solidFill>
                  <a:effectLst/>
                  <a:uLnTx/>
                  <a:uFillTx/>
                  <a:latin typeface="Aptos" panose="020B0004020202020204" pitchFamily="34" charset="0"/>
                  <a:ea typeface="+mn-ea"/>
                  <a:cs typeface="+mn-cs"/>
                </a:rPr>
                <a:t>Has its own service limits that need to be evaluated.</a:t>
              </a:r>
            </a:p>
            <a:p>
              <a:pPr marL="266700" marR="0" lvl="0" indent="-180975" algn="l" defTabSz="914367" rtl="0" eaLnBrk="1" fontAlgn="auto" latinLnBrk="0" hangingPunct="1">
                <a:lnSpc>
                  <a:spcPct val="100000"/>
                </a:lnSpc>
                <a:spcBef>
                  <a:spcPts val="0"/>
                </a:spcBef>
                <a:spcAft>
                  <a:spcPts val="500"/>
                </a:spcAft>
                <a:buClr>
                  <a:srgbClr val="D83B01"/>
                </a:buClr>
                <a:buSzTx/>
                <a:buFont typeface="Wingdings" panose="05000000000000000000" pitchFamily="2" charset="2"/>
                <a:buChar char="ü"/>
                <a:tabLst/>
                <a:defRPr/>
              </a:pPr>
              <a:r>
                <a:rPr kumimoji="0" lang="en-US" sz="1100" b="0" i="0" u="none" strike="noStrike" kern="1200" cap="none" spc="0" normalizeH="0" baseline="0" noProof="0">
                  <a:ln>
                    <a:noFill/>
                  </a:ln>
                  <a:solidFill>
                    <a:srgbClr val="FFFFFF">
                      <a:lumMod val="85000"/>
                    </a:srgbClr>
                  </a:solidFill>
                  <a:effectLst/>
                  <a:uLnTx/>
                  <a:uFillTx/>
                  <a:latin typeface="Aptos" panose="020B0004020202020204" pitchFamily="34" charset="0"/>
                  <a:ea typeface="+mn-ea"/>
                  <a:cs typeface="+mn-cs"/>
                </a:rPr>
                <a:t>Azure CLU intents and Copilot Studio topics must be carefully kept in sync.</a:t>
              </a:r>
            </a:p>
          </p:txBody>
        </p:sp>
        <p:grpSp>
          <p:nvGrpSpPr>
            <p:cNvPr id="205" name="Group 204">
              <a:extLst>
                <a:ext uri="{FF2B5EF4-FFF2-40B4-BE49-F238E27FC236}">
                  <a16:creationId xmlns:a16="http://schemas.microsoft.com/office/drawing/2014/main" id="{038AF6CD-3F54-D23A-7CE6-861B155A66AE}"/>
                </a:ext>
              </a:extLst>
            </p:cNvPr>
            <p:cNvGrpSpPr/>
            <p:nvPr/>
          </p:nvGrpSpPr>
          <p:grpSpPr>
            <a:xfrm>
              <a:off x="4999699" y="1225609"/>
              <a:ext cx="2292778" cy="360000"/>
              <a:chOff x="3661383" y="1634510"/>
              <a:chExt cx="2292778" cy="360000"/>
            </a:xfrm>
          </p:grpSpPr>
          <p:pic>
            <p:nvPicPr>
              <p:cNvPr id="45" name="Graphic 44">
                <a:extLst>
                  <a:ext uri="{FF2B5EF4-FFF2-40B4-BE49-F238E27FC236}">
                    <a16:creationId xmlns:a16="http://schemas.microsoft.com/office/drawing/2014/main" id="{ED5249AB-B88F-36DB-F4F6-C58B21042A5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61383" y="1634510"/>
                <a:ext cx="304928" cy="360000"/>
              </a:xfrm>
              <a:prstGeom prst="rect">
                <a:avLst/>
              </a:prstGeom>
            </p:spPr>
          </p:pic>
          <p:sp>
            <p:nvSpPr>
              <p:cNvPr id="197" name="TextBox 196">
                <a:extLst>
                  <a:ext uri="{FF2B5EF4-FFF2-40B4-BE49-F238E27FC236}">
                    <a16:creationId xmlns:a16="http://schemas.microsoft.com/office/drawing/2014/main" id="{89C979F6-D552-EDC4-DF84-D95D0C840AB1}"/>
                  </a:ext>
                </a:extLst>
              </p:cNvPr>
              <p:cNvSpPr txBox="1"/>
              <p:nvPr/>
            </p:nvSpPr>
            <p:spPr>
              <a:xfrm>
                <a:off x="4021383" y="1678994"/>
                <a:ext cx="1932778" cy="276999"/>
              </a:xfrm>
              <a:prstGeom prst="rect">
                <a:avLst/>
              </a:prstGeom>
              <a:noFill/>
            </p:spPr>
            <p:txBody>
              <a:bodyPr wrap="square" anchor="ctr">
                <a:spAutoFit/>
              </a:bodyPr>
              <a:lstStyle>
                <a:defPPr>
                  <a:defRPr lang="en-US"/>
                </a:defPPr>
                <a:lvl1pPr marL="542925">
                  <a:defRPr sz="1400">
                    <a:latin typeface="Aptos SemiBold" panose="020B0004020202020204" pitchFamily="34" charset="0"/>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ptos SemiBold" panose="020B0004020202020204" pitchFamily="34" charset="0"/>
                    <a:ea typeface="+mn-ea"/>
                    <a:cs typeface="+mn-cs"/>
                  </a:rPr>
                  <a:t>Custom Azure CLU model</a:t>
                </a:r>
              </a:p>
            </p:txBody>
          </p:sp>
        </p:grpSp>
      </p:grpSp>
      <p:grpSp>
        <p:nvGrpSpPr>
          <p:cNvPr id="4" name="Group 3">
            <a:extLst>
              <a:ext uri="{FF2B5EF4-FFF2-40B4-BE49-F238E27FC236}">
                <a16:creationId xmlns:a16="http://schemas.microsoft.com/office/drawing/2014/main" id="{8DC2E055-2622-D175-ECB7-530F86E3203B}"/>
              </a:ext>
            </a:extLst>
          </p:cNvPr>
          <p:cNvGrpSpPr/>
          <p:nvPr/>
        </p:nvGrpSpPr>
        <p:grpSpPr>
          <a:xfrm>
            <a:off x="8224408" y="1106610"/>
            <a:ext cx="3282322" cy="4925028"/>
            <a:chOff x="7449846" y="1106610"/>
            <a:chExt cx="2552426" cy="4925028"/>
          </a:xfrm>
        </p:grpSpPr>
        <p:sp>
          <p:nvSpPr>
            <p:cNvPr id="33" name="Rectangle: Rounded Corners 32">
              <a:extLst>
                <a:ext uri="{FF2B5EF4-FFF2-40B4-BE49-F238E27FC236}">
                  <a16:creationId xmlns:a16="http://schemas.microsoft.com/office/drawing/2014/main" id="{4A9A2F22-3E1F-8255-B492-FA6723102071}"/>
                </a:ext>
              </a:extLst>
            </p:cNvPr>
            <p:cNvSpPr/>
            <p:nvPr/>
          </p:nvSpPr>
          <p:spPr>
            <a:xfrm>
              <a:off x="7449846" y="1106610"/>
              <a:ext cx="2431053" cy="4925028"/>
            </a:xfrm>
            <a:prstGeom prst="roundRect">
              <a:avLst>
                <a:gd name="adj" fmla="val 679"/>
              </a:avLst>
            </a:prstGeom>
            <a:solidFill>
              <a:srgbClr val="17AAD2">
                <a:alpha val="5098"/>
              </a:srgbClr>
            </a:solidFill>
            <a:ln>
              <a:solidFill>
                <a:srgbClr val="172C5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09625" marR="0" lvl="0" indent="0" algn="l"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ptos SemiBold" panose="020B0004020202020204" pitchFamily="34" charset="0"/>
                <a:ea typeface="+mn-ea"/>
                <a:cs typeface="+mn-cs"/>
              </a:endParaRPr>
            </a:p>
          </p:txBody>
        </p:sp>
        <p:sp>
          <p:nvSpPr>
            <p:cNvPr id="57" name="TextBox 56">
              <a:extLst>
                <a:ext uri="{FF2B5EF4-FFF2-40B4-BE49-F238E27FC236}">
                  <a16:creationId xmlns:a16="http://schemas.microsoft.com/office/drawing/2014/main" id="{773C99BE-52FB-8FA3-B6F8-50B388C9B76E}"/>
                </a:ext>
              </a:extLst>
            </p:cNvPr>
            <p:cNvSpPr txBox="1"/>
            <p:nvPr/>
          </p:nvSpPr>
          <p:spPr>
            <a:xfrm>
              <a:off x="7449846" y="1708532"/>
              <a:ext cx="2448000" cy="2330226"/>
            </a:xfrm>
            <a:prstGeom prst="rect">
              <a:avLst/>
            </a:prstGeom>
            <a:noFill/>
          </p:spPr>
          <p:txBody>
            <a:bodyPr wrap="square" lIns="0" tIns="72000" rIns="72000" bIns="72000" rtlCol="0" anchor="ctr">
              <a:noAutofit/>
            </a:bodyPr>
            <a:lstStyle>
              <a:defPPr>
                <a:defRPr lang="en-US"/>
              </a:defPPr>
              <a:lvl1pPr marL="266700" indent="-180975">
                <a:buFont typeface="Arial" panose="020B0604020202020204" pitchFamily="34" charset="0"/>
                <a:buChar char="•"/>
                <a:defRPr sz="1200">
                  <a:latin typeface="Aptos" panose="020B0004020202020204" pitchFamily="34" charset="0"/>
                </a:defRPr>
              </a:lvl1pPr>
            </a:lstStyle>
            <a:p>
              <a:pPr marL="266700" marR="0" lvl="0" indent="-180975" algn="l" defTabSz="914367" rtl="0" eaLnBrk="1" fontAlgn="auto" latinLnBrk="0" hangingPunct="1">
                <a:lnSpc>
                  <a:spcPct val="100000"/>
                </a:lnSpc>
                <a:spcBef>
                  <a:spcPts val="0"/>
                </a:spcBef>
                <a:spcAft>
                  <a:spcPts val="500"/>
                </a:spcAft>
                <a:buClr>
                  <a:srgbClr val="9BF00B"/>
                </a:buClr>
                <a:buSzTx/>
                <a:buFont typeface="Wingdings" panose="05000000000000000000" pitchFamily="2" charset="2"/>
                <a:buChar char="ü"/>
                <a:tabLst/>
                <a:defRPr/>
              </a:pPr>
              <a:r>
                <a:rPr kumimoji="0" lang="en-US" sz="1100" b="0" i="0" u="none" strike="noStrike" kern="1200" cap="none" spc="0" normalizeH="0" baseline="0" noProof="0">
                  <a:ln>
                    <a:noFill/>
                  </a:ln>
                  <a:solidFill>
                    <a:srgbClr val="FFFFFF">
                      <a:lumMod val="85000"/>
                    </a:srgbClr>
                  </a:solidFill>
                  <a:effectLst/>
                  <a:uLnTx/>
                  <a:uFillTx/>
                  <a:latin typeface="Aptos" panose="020B0004020202020204" pitchFamily="34" charset="0"/>
                  <a:ea typeface="+mn-ea"/>
                  <a:cs typeface="+mn-cs"/>
                </a:rPr>
                <a:t>Uses a large language model (GPT4o)</a:t>
              </a:r>
            </a:p>
            <a:p>
              <a:pPr marL="266700" marR="0" lvl="0" indent="-180975" algn="l" defTabSz="914367" rtl="0" eaLnBrk="1" fontAlgn="auto" latinLnBrk="0" hangingPunct="1">
                <a:lnSpc>
                  <a:spcPct val="100000"/>
                </a:lnSpc>
                <a:spcBef>
                  <a:spcPts val="0"/>
                </a:spcBef>
                <a:spcAft>
                  <a:spcPts val="500"/>
                </a:spcAft>
                <a:buClr>
                  <a:srgbClr val="9BF00B"/>
                </a:buClr>
                <a:buSzTx/>
                <a:buFont typeface="Wingdings" panose="05000000000000000000" pitchFamily="2" charset="2"/>
                <a:buChar char="ü"/>
                <a:tabLst/>
                <a:defRPr/>
              </a:pPr>
              <a:r>
                <a:rPr kumimoji="0" lang="en-US" sz="1100" b="0" i="0" u="none" strike="noStrike" kern="1200" cap="none" spc="0" normalizeH="0" baseline="0" noProof="0">
                  <a:ln>
                    <a:noFill/>
                  </a:ln>
                  <a:solidFill>
                    <a:srgbClr val="FFFFFF">
                      <a:lumMod val="85000"/>
                    </a:srgbClr>
                  </a:solidFill>
                  <a:effectLst/>
                  <a:uLnTx/>
                  <a:uFillTx/>
                  <a:latin typeface="Aptos" panose="020B0004020202020204" pitchFamily="34" charset="0"/>
                  <a:ea typeface="+mn-ea"/>
                  <a:cs typeface="+mn-cs"/>
                </a:rPr>
                <a:t>Can handle complex utterances with multiple intents, chain topics/actions, and knowledge.</a:t>
              </a:r>
            </a:p>
            <a:p>
              <a:pPr marL="266700" marR="0" lvl="0" indent="-180975" algn="l" defTabSz="914367" rtl="0" eaLnBrk="1" fontAlgn="auto" latinLnBrk="0" hangingPunct="1">
                <a:lnSpc>
                  <a:spcPct val="100000"/>
                </a:lnSpc>
                <a:spcBef>
                  <a:spcPts val="0"/>
                </a:spcBef>
                <a:spcAft>
                  <a:spcPts val="500"/>
                </a:spcAft>
                <a:buClr>
                  <a:srgbClr val="9BF00B"/>
                </a:buClr>
                <a:buSzTx/>
                <a:buFont typeface="Wingdings" panose="05000000000000000000" pitchFamily="2" charset="2"/>
                <a:buChar char="ü"/>
                <a:tabLst/>
                <a:defRPr/>
              </a:pPr>
              <a:r>
                <a:rPr kumimoji="0" lang="en-US" sz="1100" b="0" i="0" u="none" strike="noStrike" kern="1200" cap="none" spc="0" normalizeH="0" baseline="0" noProof="0">
                  <a:ln>
                    <a:noFill/>
                  </a:ln>
                  <a:solidFill>
                    <a:srgbClr val="FFFFFF">
                      <a:lumMod val="85000"/>
                    </a:srgbClr>
                  </a:solidFill>
                  <a:effectLst/>
                  <a:uLnTx/>
                  <a:uFillTx/>
                  <a:latin typeface="Aptos" panose="020B0004020202020204" pitchFamily="34" charset="0"/>
                  <a:ea typeface="+mn-ea"/>
                  <a:cs typeface="+mn-cs"/>
                </a:rPr>
                <a:t>Automatically generate questions for missing inputs.</a:t>
              </a:r>
            </a:p>
            <a:p>
              <a:pPr marL="266700" marR="0" lvl="0" indent="-180975" algn="l" defTabSz="914367" rtl="0" eaLnBrk="1" fontAlgn="auto" latinLnBrk="0" hangingPunct="1">
                <a:lnSpc>
                  <a:spcPct val="100000"/>
                </a:lnSpc>
                <a:spcBef>
                  <a:spcPts val="0"/>
                </a:spcBef>
                <a:spcAft>
                  <a:spcPts val="500"/>
                </a:spcAft>
                <a:buClr>
                  <a:srgbClr val="9BF00B"/>
                </a:buClr>
                <a:buSzTx/>
                <a:buFont typeface="Wingdings" panose="05000000000000000000" pitchFamily="2" charset="2"/>
                <a:buChar char="ü"/>
                <a:tabLst/>
                <a:defRPr/>
              </a:pPr>
              <a:r>
                <a:rPr kumimoji="0" lang="en-US" sz="1100" b="0" i="0" u="none" strike="noStrike" kern="1200" cap="none" spc="0" normalizeH="0" baseline="0" noProof="0">
                  <a:ln>
                    <a:noFill/>
                  </a:ln>
                  <a:solidFill>
                    <a:srgbClr val="FFFFFF">
                      <a:lumMod val="85000"/>
                    </a:srgbClr>
                  </a:solidFill>
                  <a:effectLst/>
                  <a:uLnTx/>
                  <a:uFillTx/>
                  <a:latin typeface="Aptos" panose="020B0004020202020204" pitchFamily="34" charset="0"/>
                  <a:ea typeface="+mn-ea"/>
                  <a:cs typeface="+mn-cs"/>
                </a:rPr>
                <a:t>Allows corrections when running.</a:t>
              </a:r>
            </a:p>
            <a:p>
              <a:pPr marL="266700" marR="0" lvl="0" indent="-180975" algn="l" defTabSz="914367" rtl="0" eaLnBrk="1" fontAlgn="auto" latinLnBrk="0" hangingPunct="1">
                <a:lnSpc>
                  <a:spcPct val="100000"/>
                </a:lnSpc>
                <a:spcBef>
                  <a:spcPts val="0"/>
                </a:spcBef>
                <a:spcAft>
                  <a:spcPts val="500"/>
                </a:spcAft>
                <a:buClr>
                  <a:srgbClr val="9BF00B"/>
                </a:buClr>
                <a:buSzTx/>
                <a:buFont typeface="Wingdings" panose="05000000000000000000" pitchFamily="2" charset="2"/>
                <a:buChar char="ü"/>
                <a:tabLst/>
                <a:defRPr/>
              </a:pPr>
              <a:r>
                <a:rPr kumimoji="0" lang="en-US" sz="1100" b="0" i="0" u="none" strike="noStrike" kern="1200" cap="none" spc="0" normalizeH="0" baseline="0" noProof="0">
                  <a:ln>
                    <a:noFill/>
                  </a:ln>
                  <a:solidFill>
                    <a:srgbClr val="FFFFFF">
                      <a:lumMod val="85000"/>
                    </a:srgbClr>
                  </a:solidFill>
                  <a:effectLst/>
                  <a:uLnTx/>
                  <a:uFillTx/>
                  <a:latin typeface="Aptos" panose="020B0004020202020204" pitchFamily="34" charset="0"/>
                  <a:ea typeface="+mn-ea"/>
                  <a:cs typeface="+mn-cs"/>
                </a:rPr>
                <a:t>When complete, a unified answer gets generated based on the outputs of all topics, actions, knowledge.</a:t>
              </a:r>
            </a:p>
          </p:txBody>
        </p:sp>
        <p:pic>
          <p:nvPicPr>
            <p:cNvPr id="44" name="Graphic 43">
              <a:extLst>
                <a:ext uri="{FF2B5EF4-FFF2-40B4-BE49-F238E27FC236}">
                  <a16:creationId xmlns:a16="http://schemas.microsoft.com/office/drawing/2014/main" id="{EC9B4212-1013-84EB-EC35-B2A08E68551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28266" y="1225607"/>
              <a:ext cx="301571" cy="360000"/>
            </a:xfrm>
            <a:prstGeom prst="rect">
              <a:avLst/>
            </a:prstGeom>
          </p:spPr>
        </p:pic>
        <p:sp>
          <p:nvSpPr>
            <p:cNvPr id="198" name="TextBox 197">
              <a:extLst>
                <a:ext uri="{FF2B5EF4-FFF2-40B4-BE49-F238E27FC236}">
                  <a16:creationId xmlns:a16="http://schemas.microsoft.com/office/drawing/2014/main" id="{6C04741E-3A88-D015-F0A8-3CFA33CED55B}"/>
                </a:ext>
              </a:extLst>
            </p:cNvPr>
            <p:cNvSpPr txBox="1"/>
            <p:nvPr/>
          </p:nvSpPr>
          <p:spPr>
            <a:xfrm>
              <a:off x="7972358" y="1270091"/>
              <a:ext cx="2029914" cy="276999"/>
            </a:xfrm>
            <a:prstGeom prst="rect">
              <a:avLst/>
            </a:prstGeom>
            <a:noFill/>
          </p:spPr>
          <p:txBody>
            <a:bodyPr wrap="square" lIns="91440" tIns="45720" rIns="91440" bIns="45720" anchor="ctr">
              <a:spAutoFit/>
            </a:bodyPr>
            <a:lstStyle>
              <a:defPPr>
                <a:defRPr lang="en-US"/>
              </a:defPPr>
              <a:lvl1pPr marL="447675">
                <a:defRPr sz="1200">
                  <a:latin typeface="Aptos SemiBold" panose="020B0004020202020204" pitchFamily="34" charset="0"/>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ptos SemiBold"/>
                  <a:ea typeface="+mn-ea"/>
                  <a:cs typeface="+mn-cs"/>
                </a:rPr>
                <a:t>Generative orchestration</a:t>
              </a:r>
              <a:endParaRPr kumimoji="0" lang="en-US" sz="1200" b="0" i="0" u="none" strike="noStrike" kern="1200" cap="none" spc="0" normalizeH="0" baseline="0" noProof="0">
                <a:ln>
                  <a:noFill/>
                </a:ln>
                <a:solidFill>
                  <a:srgbClr val="FFFFFF"/>
                </a:solidFill>
                <a:effectLst/>
                <a:uLnTx/>
                <a:uFillTx/>
                <a:latin typeface="Aptos SemiBold" panose="020B0004020202020204" pitchFamily="34" charset="0"/>
                <a:ea typeface="+mn-ea"/>
                <a:cs typeface="+mn-cs"/>
              </a:endParaRPr>
            </a:p>
          </p:txBody>
        </p:sp>
        <p:sp>
          <p:nvSpPr>
            <p:cNvPr id="199" name="TextBox 198">
              <a:extLst>
                <a:ext uri="{FF2B5EF4-FFF2-40B4-BE49-F238E27FC236}">
                  <a16:creationId xmlns:a16="http://schemas.microsoft.com/office/drawing/2014/main" id="{85CE4005-2556-AACE-8BCE-61DF01293A68}"/>
                </a:ext>
              </a:extLst>
            </p:cNvPr>
            <p:cNvSpPr txBox="1"/>
            <p:nvPr/>
          </p:nvSpPr>
          <p:spPr>
            <a:xfrm>
              <a:off x="7449846" y="4163473"/>
              <a:ext cx="2448000" cy="1682044"/>
            </a:xfrm>
            <a:prstGeom prst="rect">
              <a:avLst/>
            </a:prstGeom>
            <a:noFill/>
          </p:spPr>
          <p:txBody>
            <a:bodyPr wrap="square" lIns="0" tIns="72000" rIns="72000" bIns="72000" rtlCol="0" anchor="ctr">
              <a:noAutofit/>
            </a:bodyPr>
            <a:lstStyle>
              <a:defPPr>
                <a:defRPr lang="en-US"/>
              </a:defPPr>
              <a:lvl1pPr marL="266700" indent="-180975">
                <a:buFont typeface="Arial" panose="020B0604020202020204" pitchFamily="34" charset="0"/>
                <a:buChar char="•"/>
                <a:defRPr sz="1200">
                  <a:latin typeface="Aptos" panose="020B0004020202020204" pitchFamily="34" charset="0"/>
                </a:defRPr>
              </a:lvl1pPr>
            </a:lstStyle>
            <a:p>
              <a:pPr marL="266700" marR="0" lvl="0" indent="-180975" algn="l" defTabSz="914367" rtl="0" eaLnBrk="1" fontAlgn="auto" latinLnBrk="0" hangingPunct="1">
                <a:lnSpc>
                  <a:spcPct val="100000"/>
                </a:lnSpc>
                <a:spcBef>
                  <a:spcPts val="0"/>
                </a:spcBef>
                <a:spcAft>
                  <a:spcPts val="500"/>
                </a:spcAft>
                <a:buClr>
                  <a:srgbClr val="D83B01"/>
                </a:buClr>
                <a:buSzTx/>
                <a:buFont typeface="Wingdings" panose="05000000000000000000" pitchFamily="2" charset="2"/>
                <a:buChar char="ü"/>
                <a:tabLst/>
                <a:defRPr/>
              </a:pPr>
              <a:r>
                <a:rPr kumimoji="0" lang="en-US" sz="1100" b="0" i="0" u="none" strike="noStrike" kern="1200" cap="none" spc="0" normalizeH="0" baseline="0" noProof="0">
                  <a:ln>
                    <a:noFill/>
                  </a:ln>
                  <a:solidFill>
                    <a:srgbClr val="FFFFFF">
                      <a:lumMod val="85000"/>
                    </a:srgbClr>
                  </a:solidFill>
                  <a:effectLst/>
                  <a:uLnTx/>
                  <a:uFillTx/>
                  <a:latin typeface="Aptos" panose="020B0004020202020204" pitchFamily="34" charset="0"/>
                  <a:ea typeface="+mn-ea"/>
                  <a:cs typeface="+mn-cs"/>
                </a:rPr>
                <a:t>5 messages per topic or action triggered by the orchestration.</a:t>
              </a:r>
            </a:p>
            <a:p>
              <a:pPr marL="266700" marR="0" lvl="0" indent="-180975" algn="l" defTabSz="914367" rtl="0" eaLnBrk="1" fontAlgn="auto" latinLnBrk="0" hangingPunct="1">
                <a:lnSpc>
                  <a:spcPct val="100000"/>
                </a:lnSpc>
                <a:spcBef>
                  <a:spcPts val="0"/>
                </a:spcBef>
                <a:spcAft>
                  <a:spcPts val="500"/>
                </a:spcAft>
                <a:buClr>
                  <a:srgbClr val="D83B01"/>
                </a:buClr>
                <a:buSzTx/>
                <a:buFont typeface="Wingdings" panose="05000000000000000000" pitchFamily="2" charset="2"/>
                <a:buChar char="ü"/>
                <a:tabLst/>
                <a:defRPr/>
              </a:pPr>
              <a:r>
                <a:rPr kumimoji="0" lang="en-US" sz="1100" b="0" i="0" u="none" strike="noStrike" kern="1200" cap="none" spc="0" normalizeH="0" baseline="0" noProof="0">
                  <a:ln>
                    <a:noFill/>
                  </a:ln>
                  <a:solidFill>
                    <a:srgbClr val="FFFFFF">
                      <a:lumMod val="85000"/>
                    </a:srgbClr>
                  </a:solidFill>
                  <a:effectLst/>
                  <a:uLnTx/>
                  <a:uFillTx/>
                  <a:latin typeface="Aptos" panose="020B0004020202020204" pitchFamily="34" charset="0"/>
                  <a:ea typeface="+mn-ea"/>
                  <a:cs typeface="+mn-cs"/>
                </a:rPr>
                <a:t>Limit of 128 topics and actions for the orchestration.</a:t>
              </a:r>
            </a:p>
          </p:txBody>
        </p:sp>
      </p:grpSp>
      <p:grpSp>
        <p:nvGrpSpPr>
          <p:cNvPr id="2" name="Group 1">
            <a:extLst>
              <a:ext uri="{FF2B5EF4-FFF2-40B4-BE49-F238E27FC236}">
                <a16:creationId xmlns:a16="http://schemas.microsoft.com/office/drawing/2014/main" id="{25695B65-5BCC-3462-D0B5-AABE984B1BFA}"/>
              </a:ext>
            </a:extLst>
          </p:cNvPr>
          <p:cNvGrpSpPr/>
          <p:nvPr/>
        </p:nvGrpSpPr>
        <p:grpSpPr>
          <a:xfrm>
            <a:off x="1421992" y="1106610"/>
            <a:ext cx="3148034" cy="4925028"/>
            <a:chOff x="2311100" y="1106610"/>
            <a:chExt cx="2448000" cy="4925028"/>
          </a:xfrm>
        </p:grpSpPr>
        <p:sp>
          <p:nvSpPr>
            <p:cNvPr id="32" name="Rectangle: Rounded Corners 31">
              <a:extLst>
                <a:ext uri="{FF2B5EF4-FFF2-40B4-BE49-F238E27FC236}">
                  <a16:creationId xmlns:a16="http://schemas.microsoft.com/office/drawing/2014/main" id="{130A5C5E-3886-771A-089C-22F016FFE1B6}"/>
                </a:ext>
              </a:extLst>
            </p:cNvPr>
            <p:cNvSpPr/>
            <p:nvPr/>
          </p:nvSpPr>
          <p:spPr>
            <a:xfrm>
              <a:off x="2311100" y="1106610"/>
              <a:ext cx="2431053" cy="4925028"/>
            </a:xfrm>
            <a:prstGeom prst="roundRect">
              <a:avLst>
                <a:gd name="adj" fmla="val 679"/>
              </a:avLst>
            </a:prstGeom>
            <a:solidFill>
              <a:srgbClr val="17AAD2">
                <a:alpha val="5098"/>
              </a:srgbClr>
            </a:solidFill>
            <a:ln>
              <a:solidFill>
                <a:srgbClr val="172C5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09625" marR="0" lvl="0" indent="0" algn="l"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ptos SemiBold" panose="020B0004020202020204" pitchFamily="34" charset="0"/>
                <a:ea typeface="+mn-ea"/>
                <a:cs typeface="+mn-cs"/>
              </a:endParaRPr>
            </a:p>
          </p:txBody>
        </p:sp>
        <p:sp>
          <p:nvSpPr>
            <p:cNvPr id="36" name="TextBox 35">
              <a:extLst>
                <a:ext uri="{FF2B5EF4-FFF2-40B4-BE49-F238E27FC236}">
                  <a16:creationId xmlns:a16="http://schemas.microsoft.com/office/drawing/2014/main" id="{37E9526A-4137-4ADB-23A7-4630158614AC}"/>
                </a:ext>
              </a:extLst>
            </p:cNvPr>
            <p:cNvSpPr txBox="1"/>
            <p:nvPr/>
          </p:nvSpPr>
          <p:spPr>
            <a:xfrm>
              <a:off x="2311100" y="1708532"/>
              <a:ext cx="2448000" cy="2330226"/>
            </a:xfrm>
            <a:prstGeom prst="rect">
              <a:avLst/>
            </a:prstGeom>
            <a:noFill/>
          </p:spPr>
          <p:txBody>
            <a:bodyPr wrap="square" lIns="0" tIns="72000" rIns="72000" bIns="72000" rtlCol="0" anchor="ctr">
              <a:noAutofit/>
            </a:bodyPr>
            <a:lstStyle/>
            <a:p>
              <a:pPr marL="266700" marR="0" lvl="0" indent="-180975" algn="l" defTabSz="914367" rtl="0" eaLnBrk="1" fontAlgn="auto" latinLnBrk="0" hangingPunct="1">
                <a:lnSpc>
                  <a:spcPct val="100000"/>
                </a:lnSpc>
                <a:spcBef>
                  <a:spcPts val="0"/>
                </a:spcBef>
                <a:spcAft>
                  <a:spcPts val="500"/>
                </a:spcAft>
                <a:buClr>
                  <a:srgbClr val="9BF00B"/>
                </a:buClr>
                <a:buSzTx/>
                <a:buFont typeface="Wingdings" panose="05000000000000000000" pitchFamily="2" charset="2"/>
                <a:buChar char="ü"/>
                <a:tabLst/>
                <a:defRPr/>
              </a:pPr>
              <a:r>
                <a:rPr kumimoji="0" lang="en-US" sz="1100" b="0" i="0" u="none" strike="noStrike" kern="1200" cap="none" spc="0" normalizeH="0" baseline="0" noProof="0">
                  <a:ln>
                    <a:noFill/>
                  </a:ln>
                  <a:solidFill>
                    <a:srgbClr val="FFFFFF">
                      <a:lumMod val="85000"/>
                    </a:srgbClr>
                  </a:solidFill>
                  <a:effectLst/>
                  <a:uLnTx/>
                  <a:uFillTx/>
                  <a:latin typeface="Aptos" panose="020B0004020202020204" pitchFamily="34" charset="0"/>
                  <a:ea typeface="+mn-ea"/>
                  <a:cs typeface="+mn-cs"/>
                </a:rPr>
                <a:t>Default, out-of-the-box, model that comes pre-trained, with many predefined entity types.</a:t>
              </a:r>
            </a:p>
            <a:p>
              <a:pPr marL="266700" marR="0" lvl="0" indent="-180975" algn="l" defTabSz="914367" rtl="0" eaLnBrk="1" fontAlgn="auto" latinLnBrk="0" hangingPunct="1">
                <a:lnSpc>
                  <a:spcPct val="100000"/>
                </a:lnSpc>
                <a:spcBef>
                  <a:spcPts val="0"/>
                </a:spcBef>
                <a:spcAft>
                  <a:spcPts val="500"/>
                </a:spcAft>
                <a:buClr>
                  <a:srgbClr val="9BF00B"/>
                </a:buClr>
                <a:buSzTx/>
                <a:buFont typeface="Wingdings" panose="05000000000000000000" pitchFamily="2" charset="2"/>
                <a:buChar char="ü"/>
                <a:tabLst/>
                <a:defRPr/>
              </a:pPr>
              <a:r>
                <a:rPr kumimoji="0" lang="en-US" sz="1100" b="0" i="0" u="none" strike="noStrike" kern="1200" cap="none" spc="0" normalizeH="0" baseline="0" noProof="0">
                  <a:ln>
                    <a:noFill/>
                  </a:ln>
                  <a:solidFill>
                    <a:srgbClr val="FFFFFF">
                      <a:lumMod val="85000"/>
                    </a:srgbClr>
                  </a:solidFill>
                  <a:effectLst/>
                  <a:uLnTx/>
                  <a:uFillTx/>
                  <a:latin typeface="Aptos" panose="020B0004020202020204" pitchFamily="34" charset="0"/>
                  <a:ea typeface="+mn-ea"/>
                  <a:cs typeface="+mn-cs"/>
                </a:rPr>
                <a:t>Configuration is done by adding trigger phrases and custom entities (either closed lists with values and synonyms, or regular expressions).</a:t>
              </a:r>
            </a:p>
          </p:txBody>
        </p:sp>
        <p:grpSp>
          <p:nvGrpSpPr>
            <p:cNvPr id="204" name="Group 203">
              <a:extLst>
                <a:ext uri="{FF2B5EF4-FFF2-40B4-BE49-F238E27FC236}">
                  <a16:creationId xmlns:a16="http://schemas.microsoft.com/office/drawing/2014/main" id="{D8B9923F-37D4-CC90-81A1-60EF4987F2E7}"/>
                </a:ext>
              </a:extLst>
            </p:cNvPr>
            <p:cNvGrpSpPr/>
            <p:nvPr/>
          </p:nvGrpSpPr>
          <p:grpSpPr>
            <a:xfrm>
              <a:off x="2588642" y="1225607"/>
              <a:ext cx="1986647" cy="360000"/>
              <a:chOff x="1116976" y="1634508"/>
              <a:chExt cx="1986647" cy="360000"/>
            </a:xfrm>
          </p:grpSpPr>
          <p:pic>
            <p:nvPicPr>
              <p:cNvPr id="43" name="Graphic 42">
                <a:extLst>
                  <a:ext uri="{FF2B5EF4-FFF2-40B4-BE49-F238E27FC236}">
                    <a16:creationId xmlns:a16="http://schemas.microsoft.com/office/drawing/2014/main" id="{69F3F151-555B-7110-24E7-98ED5032422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16976" y="1634508"/>
                <a:ext cx="304777" cy="360000"/>
              </a:xfrm>
              <a:prstGeom prst="rect">
                <a:avLst/>
              </a:prstGeom>
            </p:spPr>
          </p:pic>
          <p:sp>
            <p:nvSpPr>
              <p:cNvPr id="196" name="TextBox 195">
                <a:extLst>
                  <a:ext uri="{FF2B5EF4-FFF2-40B4-BE49-F238E27FC236}">
                    <a16:creationId xmlns:a16="http://schemas.microsoft.com/office/drawing/2014/main" id="{C0923601-07F2-CD62-34C5-BB9ACCACAD41}"/>
                  </a:ext>
                </a:extLst>
              </p:cNvPr>
              <p:cNvSpPr txBox="1"/>
              <p:nvPr/>
            </p:nvSpPr>
            <p:spPr>
              <a:xfrm>
                <a:off x="1476825" y="1676008"/>
                <a:ext cx="1626798" cy="276999"/>
              </a:xfrm>
              <a:prstGeom prst="rect">
                <a:avLst/>
              </a:prstGeom>
              <a:noFill/>
            </p:spPr>
            <p:txBody>
              <a:bodyPr wrap="square"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ptos SemiBold" panose="020B0004020202020204" pitchFamily="34" charset="0"/>
                    <a:ea typeface="+mn-ea"/>
                    <a:cs typeface="+mn-cs"/>
                  </a:rPr>
                  <a:t>Built-in NLU model</a:t>
                </a:r>
              </a:p>
            </p:txBody>
          </p:sp>
        </p:grpSp>
        <p:sp>
          <p:nvSpPr>
            <p:cNvPr id="200" name="TextBox 199">
              <a:extLst>
                <a:ext uri="{FF2B5EF4-FFF2-40B4-BE49-F238E27FC236}">
                  <a16:creationId xmlns:a16="http://schemas.microsoft.com/office/drawing/2014/main" id="{6EBEF367-B5E7-9890-9F66-171D4BB5FCCC}"/>
                </a:ext>
              </a:extLst>
            </p:cNvPr>
            <p:cNvSpPr txBox="1"/>
            <p:nvPr/>
          </p:nvSpPr>
          <p:spPr>
            <a:xfrm>
              <a:off x="2311100" y="4163473"/>
              <a:ext cx="2448000" cy="1697760"/>
            </a:xfrm>
            <a:prstGeom prst="rect">
              <a:avLst/>
            </a:prstGeom>
            <a:noFill/>
          </p:spPr>
          <p:txBody>
            <a:bodyPr wrap="square" lIns="0" tIns="72000" rIns="72000" bIns="72000" rtlCol="0" anchor="ctr">
              <a:noAutofit/>
            </a:bodyPr>
            <a:lstStyle>
              <a:defPPr>
                <a:defRPr lang="en-US"/>
              </a:defPPr>
              <a:lvl1pPr marL="266700" indent="-180975">
                <a:buFont typeface="Arial" panose="020B0604020202020204" pitchFamily="34" charset="0"/>
                <a:buChar char="•"/>
                <a:defRPr sz="1200">
                  <a:latin typeface="Aptos" panose="020B0004020202020204" pitchFamily="34" charset="0"/>
                </a:defRPr>
              </a:lvl1pPr>
            </a:lstStyle>
            <a:p>
              <a:pPr marL="266700" marR="0" lvl="0" indent="-180975" algn="l" defTabSz="914367" rtl="0" eaLnBrk="1" fontAlgn="auto" latinLnBrk="0" hangingPunct="1">
                <a:lnSpc>
                  <a:spcPct val="100000"/>
                </a:lnSpc>
                <a:spcBef>
                  <a:spcPts val="0"/>
                </a:spcBef>
                <a:spcAft>
                  <a:spcPts val="500"/>
                </a:spcAft>
                <a:buClr>
                  <a:srgbClr val="D83B01"/>
                </a:buClr>
                <a:buSzTx/>
                <a:buFont typeface="Wingdings" panose="05000000000000000000" pitchFamily="2" charset="2"/>
                <a:buChar char="ü"/>
                <a:tabLst/>
                <a:defRPr/>
              </a:pPr>
              <a:r>
                <a:rPr kumimoji="0" lang="en-US" sz="1100" b="0" i="0" u="none" strike="noStrike" kern="1200" cap="none" spc="0" normalizeH="0" baseline="0" noProof="0">
                  <a:ln>
                    <a:noFill/>
                  </a:ln>
                  <a:solidFill>
                    <a:srgbClr val="FFFFFF">
                      <a:lumMod val="85000"/>
                    </a:srgbClr>
                  </a:solidFill>
                  <a:effectLst/>
                  <a:uLnTx/>
                  <a:uFillTx/>
                  <a:latin typeface="Aptos" panose="020B0004020202020204" pitchFamily="34" charset="0"/>
                  <a:ea typeface="+mn-ea"/>
                  <a:cs typeface="+mn-cs"/>
                </a:rPr>
                <a:t>Single intent recognition per query.</a:t>
              </a:r>
            </a:p>
            <a:p>
              <a:pPr marL="266700" marR="0" lvl="0" indent="-180975" algn="l" defTabSz="914367" rtl="0" eaLnBrk="1" fontAlgn="auto" latinLnBrk="0" hangingPunct="1">
                <a:lnSpc>
                  <a:spcPct val="100000"/>
                </a:lnSpc>
                <a:spcBef>
                  <a:spcPts val="0"/>
                </a:spcBef>
                <a:spcAft>
                  <a:spcPts val="500"/>
                </a:spcAft>
                <a:buClr>
                  <a:srgbClr val="D83B01"/>
                </a:buClr>
                <a:buSzTx/>
                <a:buFont typeface="Wingdings" panose="05000000000000000000" pitchFamily="2" charset="2"/>
                <a:buChar char="ü"/>
                <a:tabLst/>
                <a:defRPr/>
              </a:pPr>
              <a:r>
                <a:rPr kumimoji="0" lang="en-US" sz="1100" b="0" i="0" u="none" strike="noStrike" kern="1200" cap="none" spc="0" normalizeH="0" baseline="0" noProof="0">
                  <a:ln>
                    <a:noFill/>
                  </a:ln>
                  <a:solidFill>
                    <a:srgbClr val="FFFFFF">
                      <a:lumMod val="85000"/>
                    </a:srgbClr>
                  </a:solidFill>
                  <a:effectLst/>
                  <a:uLnTx/>
                  <a:uFillTx/>
                  <a:latin typeface="Aptos" panose="020B0004020202020204" pitchFamily="34" charset="0"/>
                  <a:ea typeface="+mn-ea"/>
                  <a:cs typeface="+mn-cs"/>
                </a:rPr>
                <a:t>Cannot be extended.</a:t>
              </a:r>
            </a:p>
            <a:p>
              <a:pPr marL="266700" marR="0" lvl="0" indent="-180975" algn="l" defTabSz="914367" rtl="0" eaLnBrk="1" fontAlgn="auto" latinLnBrk="0" hangingPunct="1">
                <a:lnSpc>
                  <a:spcPct val="100000"/>
                </a:lnSpc>
                <a:spcBef>
                  <a:spcPts val="0"/>
                </a:spcBef>
                <a:spcAft>
                  <a:spcPts val="500"/>
                </a:spcAft>
                <a:buClr>
                  <a:srgbClr val="D83B01"/>
                </a:buClr>
                <a:buSzTx/>
                <a:buFont typeface="Wingdings" panose="05000000000000000000" pitchFamily="2" charset="2"/>
                <a:buChar char="ü"/>
                <a:tabLst/>
                <a:defRPr/>
              </a:pPr>
              <a:r>
                <a:rPr kumimoji="0" lang="en-US" sz="1100" b="0" i="0" u="none" strike="noStrike" kern="1200" cap="none" spc="0" normalizeH="0" baseline="0" noProof="0">
                  <a:ln>
                    <a:noFill/>
                  </a:ln>
                  <a:solidFill>
                    <a:srgbClr val="FFFFFF">
                      <a:lumMod val="85000"/>
                    </a:srgbClr>
                  </a:solidFill>
                  <a:effectLst/>
                  <a:uLnTx/>
                  <a:uFillTx/>
                  <a:latin typeface="Aptos" panose="020B0004020202020204" pitchFamily="34" charset="0"/>
                  <a:ea typeface="+mn-ea"/>
                  <a:cs typeface="+mn-cs"/>
                </a:rPr>
                <a:t>Slot-filling multiple entities of the same type in the same query requires disambiguation for each (e.g., from and to cities)</a:t>
              </a:r>
            </a:p>
          </p:txBody>
        </p:sp>
      </p:grpSp>
      <p:grpSp>
        <p:nvGrpSpPr>
          <p:cNvPr id="47" name="Group 46">
            <a:extLst>
              <a:ext uri="{FF2B5EF4-FFF2-40B4-BE49-F238E27FC236}">
                <a16:creationId xmlns:a16="http://schemas.microsoft.com/office/drawing/2014/main" id="{0FCBC7F1-F25F-36A3-39BD-863FFE3837D9}"/>
              </a:ext>
            </a:extLst>
          </p:cNvPr>
          <p:cNvGrpSpPr/>
          <p:nvPr/>
        </p:nvGrpSpPr>
        <p:grpSpPr>
          <a:xfrm>
            <a:off x="893387" y="4894721"/>
            <a:ext cx="236797" cy="235263"/>
            <a:chOff x="731863" y="3273792"/>
            <a:chExt cx="326112" cy="324000"/>
          </a:xfrm>
          <a:solidFill>
            <a:srgbClr val="D83B01"/>
          </a:solidFill>
        </p:grpSpPr>
        <p:sp>
          <p:nvSpPr>
            <p:cNvPr id="48" name="Freeform: Shape 47">
              <a:extLst>
                <a:ext uri="{FF2B5EF4-FFF2-40B4-BE49-F238E27FC236}">
                  <a16:creationId xmlns:a16="http://schemas.microsoft.com/office/drawing/2014/main" id="{560BA0F7-DC34-5F33-4A9B-BBF2C0696CFC}"/>
                </a:ext>
              </a:extLst>
            </p:cNvPr>
            <p:cNvSpPr/>
            <p:nvPr/>
          </p:nvSpPr>
          <p:spPr bwMode="auto">
            <a:xfrm>
              <a:off x="731863" y="3273792"/>
              <a:ext cx="326112" cy="324000"/>
            </a:xfrm>
            <a:custGeom>
              <a:avLst/>
              <a:gdLst>
                <a:gd name="connsiteX0" fmla="*/ 230872 w 461744"/>
                <a:gd name="connsiteY0" fmla="*/ 30738 h 461744"/>
                <a:gd name="connsiteX1" fmla="*/ 30738 w 461744"/>
                <a:gd name="connsiteY1" fmla="*/ 230872 h 461744"/>
                <a:gd name="connsiteX2" fmla="*/ 230872 w 461744"/>
                <a:gd name="connsiteY2" fmla="*/ 431006 h 461744"/>
                <a:gd name="connsiteX3" fmla="*/ 431006 w 461744"/>
                <a:gd name="connsiteY3" fmla="*/ 230872 h 461744"/>
                <a:gd name="connsiteX4" fmla="*/ 230872 w 461744"/>
                <a:gd name="connsiteY4" fmla="*/ 30738 h 461744"/>
                <a:gd name="connsiteX5" fmla="*/ 230872 w 461744"/>
                <a:gd name="connsiteY5" fmla="*/ 0 h 461744"/>
                <a:gd name="connsiteX6" fmla="*/ 461744 w 461744"/>
                <a:gd name="connsiteY6" fmla="*/ 230872 h 461744"/>
                <a:gd name="connsiteX7" fmla="*/ 230872 w 461744"/>
                <a:gd name="connsiteY7" fmla="*/ 461744 h 461744"/>
                <a:gd name="connsiteX8" fmla="*/ 0 w 461744"/>
                <a:gd name="connsiteY8" fmla="*/ 230872 h 461744"/>
                <a:gd name="connsiteX9" fmla="*/ 230872 w 461744"/>
                <a:gd name="connsiteY9" fmla="*/ 0 h 461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1744" h="461744">
                  <a:moveTo>
                    <a:pt x="230872" y="30738"/>
                  </a:moveTo>
                  <a:cubicBezTo>
                    <a:pt x="120341" y="30738"/>
                    <a:pt x="30738" y="120341"/>
                    <a:pt x="30738" y="230872"/>
                  </a:cubicBezTo>
                  <a:cubicBezTo>
                    <a:pt x="30738" y="341403"/>
                    <a:pt x="120341" y="431006"/>
                    <a:pt x="230872" y="431006"/>
                  </a:cubicBezTo>
                  <a:cubicBezTo>
                    <a:pt x="341403" y="431006"/>
                    <a:pt x="431006" y="341403"/>
                    <a:pt x="431006" y="230872"/>
                  </a:cubicBezTo>
                  <a:cubicBezTo>
                    <a:pt x="431006" y="120341"/>
                    <a:pt x="341403" y="30738"/>
                    <a:pt x="230872" y="30738"/>
                  </a:cubicBezTo>
                  <a:close/>
                  <a:moveTo>
                    <a:pt x="230872" y="0"/>
                  </a:moveTo>
                  <a:cubicBezTo>
                    <a:pt x="358379" y="0"/>
                    <a:pt x="461744" y="103365"/>
                    <a:pt x="461744" y="230872"/>
                  </a:cubicBezTo>
                  <a:cubicBezTo>
                    <a:pt x="461744" y="358379"/>
                    <a:pt x="358379" y="461744"/>
                    <a:pt x="230872" y="461744"/>
                  </a:cubicBezTo>
                  <a:cubicBezTo>
                    <a:pt x="103365" y="461744"/>
                    <a:pt x="0" y="358379"/>
                    <a:pt x="0" y="230872"/>
                  </a:cubicBezTo>
                  <a:cubicBezTo>
                    <a:pt x="0" y="103365"/>
                    <a:pt x="103365" y="0"/>
                    <a:pt x="230872" y="0"/>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8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9" name="Graphic 77">
              <a:extLst>
                <a:ext uri="{FF2B5EF4-FFF2-40B4-BE49-F238E27FC236}">
                  <a16:creationId xmlns:a16="http://schemas.microsoft.com/office/drawing/2014/main" id="{A642F999-85F2-BF50-61FB-70E21C968E76}"/>
                </a:ext>
              </a:extLst>
            </p:cNvPr>
            <p:cNvSpPr/>
            <p:nvPr/>
          </p:nvSpPr>
          <p:spPr>
            <a:xfrm>
              <a:off x="813294" y="3372331"/>
              <a:ext cx="171674" cy="123765"/>
            </a:xfrm>
            <a:custGeom>
              <a:avLst/>
              <a:gdLst>
                <a:gd name="connsiteX0" fmla="*/ 349767 w 409575"/>
                <a:gd name="connsiteY0" fmla="*/ 0 h 295275"/>
                <a:gd name="connsiteX1" fmla="*/ 155475 w 409575"/>
                <a:gd name="connsiteY1" fmla="*/ 182790 h 295275"/>
                <a:gd name="connsiteX2" fmla="*/ 55043 w 409575"/>
                <a:gd name="connsiteY2" fmla="*/ 107415 h 295275"/>
                <a:gd name="connsiteX3" fmla="*/ 0 w 409575"/>
                <a:gd name="connsiteY3" fmla="*/ 181147 h 295275"/>
                <a:gd name="connsiteX4" fmla="*/ 131445 w 409575"/>
                <a:gd name="connsiteY4" fmla="*/ 279731 h 295275"/>
                <a:gd name="connsiteX5" fmla="*/ 163279 w 409575"/>
                <a:gd name="connsiteY5" fmla="*/ 303556 h 295275"/>
                <a:gd name="connsiteX6" fmla="*/ 191623 w 409575"/>
                <a:gd name="connsiteY6" fmla="*/ 275418 h 295275"/>
                <a:gd name="connsiteX7" fmla="*/ 415079 w 409575"/>
                <a:gd name="connsiteY7" fmla="*/ 65106 h 295275"/>
                <a:gd name="connsiteX8" fmla="*/ 349767 w 409575"/>
                <a:gd name="connsiteY8" fmla="*/ 0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9575" h="295275">
                  <a:moveTo>
                    <a:pt x="349767" y="0"/>
                  </a:moveTo>
                  <a:cubicBezTo>
                    <a:pt x="290526" y="59369"/>
                    <a:pt x="220475" y="120315"/>
                    <a:pt x="155475" y="182790"/>
                  </a:cubicBezTo>
                  <a:lnTo>
                    <a:pt x="55043" y="107415"/>
                  </a:lnTo>
                  <a:lnTo>
                    <a:pt x="0" y="181147"/>
                  </a:lnTo>
                  <a:lnTo>
                    <a:pt x="131445" y="279731"/>
                  </a:lnTo>
                  <a:lnTo>
                    <a:pt x="163279" y="303556"/>
                  </a:lnTo>
                  <a:lnTo>
                    <a:pt x="191623" y="275418"/>
                  </a:lnTo>
                  <a:cubicBezTo>
                    <a:pt x="259626" y="207269"/>
                    <a:pt x="342874" y="137467"/>
                    <a:pt x="415079" y="65106"/>
                  </a:cubicBezTo>
                  <a:lnTo>
                    <a:pt x="349767" y="0"/>
                  </a:lnTo>
                  <a:close/>
                </a:path>
              </a:pathLst>
            </a:custGeom>
            <a:grpFill/>
            <a:ln w="657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7" name="Text Placeholder 1">
            <a:extLst>
              <a:ext uri="{FF2B5EF4-FFF2-40B4-BE49-F238E27FC236}">
                <a16:creationId xmlns:a16="http://schemas.microsoft.com/office/drawing/2014/main" id="{1A546FFD-14E5-B445-C86F-DE4EC1BB075F}"/>
              </a:ext>
            </a:extLst>
          </p:cNvPr>
          <p:cNvSpPr txBox="1">
            <a:spLocks/>
          </p:cNvSpPr>
          <p:nvPr/>
        </p:nvSpPr>
        <p:spPr>
          <a:xfrm>
            <a:off x="188651" y="189691"/>
            <a:ext cx="8420100" cy="553998"/>
          </a:xfrm>
          <a:prstGeom prst="rect">
            <a:avLst/>
          </a:prstGeom>
        </p:spPr>
        <p:txBody>
          <a:bodyPr/>
          <a:lstStyle>
            <a:lvl1pPr marL="228594" marR="0" indent="-228594"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189" marR="0" indent="-228594"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09" marR="0" indent="-200020"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42" marR="0" indent="-180970"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13" marR="0" indent="-168270"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4976" indent="-233181" algn="l" defTabSz="93271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336" indent="-233181" algn="l" defTabSz="93271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695" indent="-233181" algn="l" defTabSz="93271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056" indent="-233181" algn="l" defTabSz="932719"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19"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3600" b="0" i="0" u="none" strike="noStrike" kern="1200" cap="none" spc="-51" normalizeH="0" baseline="0" noProof="0">
                <a:ln w="3175">
                  <a:noFill/>
                </a:ln>
                <a:solidFill>
                  <a:srgbClr val="FFFFFF"/>
                </a:solidFill>
                <a:effectLst/>
                <a:uLnTx/>
                <a:uFillTx/>
                <a:latin typeface="Aptos SemiBold" panose="020B0004020202020204" pitchFamily="34" charset="0"/>
                <a:ea typeface="+mn-ea"/>
                <a:cs typeface="Segoe UI" pitchFamily="34" charset="0"/>
              </a:rPr>
              <a:t>Natural Language Understanding</a:t>
            </a:r>
          </a:p>
        </p:txBody>
      </p:sp>
    </p:spTree>
    <p:extLst>
      <p:ext uri="{BB962C8B-B14F-4D97-AF65-F5344CB8AC3E}">
        <p14:creationId xmlns:p14="http://schemas.microsoft.com/office/powerpoint/2010/main" val="21893237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91F2C"/>
        </a:solidFill>
        <a:effectLst/>
      </p:bgPr>
    </p:bg>
    <p:spTree>
      <p:nvGrpSpPr>
        <p:cNvPr id="1" name="">
          <a:extLst>
            <a:ext uri="{FF2B5EF4-FFF2-40B4-BE49-F238E27FC236}">
              <a16:creationId xmlns:a16="http://schemas.microsoft.com/office/drawing/2014/main" id="{F05361F6-B172-221E-7E8C-7BBCE0E2C7E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EF8CB32-F020-7BE6-EA74-7D14284731E3}"/>
              </a:ext>
            </a:extLst>
          </p:cNvPr>
          <p:cNvSpPr>
            <a:spLocks noGrp="1"/>
          </p:cNvSpPr>
          <p:nvPr>
            <p:ph type="title"/>
          </p:nvPr>
        </p:nvSpPr>
        <p:spPr>
          <a:xfrm>
            <a:off x="585216" y="2980408"/>
            <a:ext cx="9144000" cy="553998"/>
          </a:xfrm>
        </p:spPr>
        <p:txBody>
          <a:bodyPr/>
          <a:lstStyle/>
          <a:p>
            <a:pPr defTabSz="932719">
              <a:lnSpc>
                <a:spcPct val="100000"/>
              </a:lnSpc>
            </a:pPr>
            <a:r>
              <a:rPr lang="en-US" sz="3600" spc="-51"/>
              <a:t>Generative Orchestration Architecture</a:t>
            </a:r>
          </a:p>
        </p:txBody>
      </p:sp>
    </p:spTree>
    <p:extLst>
      <p:ext uri="{BB962C8B-B14F-4D97-AF65-F5344CB8AC3E}">
        <p14:creationId xmlns:p14="http://schemas.microsoft.com/office/powerpoint/2010/main" val="2718097368"/>
      </p:ext>
    </p:extLst>
  </p:cSld>
  <p:clrMapOvr>
    <a:overrideClrMapping bg1="dk1" tx1="lt1" bg2="dk2" tx2="lt2" accent1="accent1" accent2="accent2" accent3="accent3" accent4="accent4" accent5="accent5" accent6="accent6" hlink="hlink" folHlink="folHlink"/>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91F2C"/>
        </a:solidFill>
        <a:effectLst/>
      </p:bgPr>
    </p:bg>
    <p:spTree>
      <p:nvGrpSpPr>
        <p:cNvPr id="1" name="">
          <a:extLst>
            <a:ext uri="{FF2B5EF4-FFF2-40B4-BE49-F238E27FC236}">
              <a16:creationId xmlns:a16="http://schemas.microsoft.com/office/drawing/2014/main" id="{84002668-3AC9-CBFE-A420-A42C5C5B3D75}"/>
            </a:ext>
          </a:extLst>
        </p:cNvPr>
        <p:cNvGrpSpPr/>
        <p:nvPr/>
      </p:nvGrpSpPr>
      <p:grpSpPr>
        <a:xfrm>
          <a:off x="0" y="0"/>
          <a:ext cx="0" cy="0"/>
          <a:chOff x="0" y="0"/>
          <a:chExt cx="0" cy="0"/>
        </a:xfrm>
      </p:grpSpPr>
      <p:sp>
        <p:nvSpPr>
          <p:cNvPr id="71" name="Rectangle: Rounded Corners 70">
            <a:extLst>
              <a:ext uri="{FF2B5EF4-FFF2-40B4-BE49-F238E27FC236}">
                <a16:creationId xmlns:a16="http://schemas.microsoft.com/office/drawing/2014/main" id="{3A369039-0DFD-5E73-0A77-F03D728BCA9F}"/>
              </a:ext>
              <a:ext uri="{C183D7F6-B498-43B3-948B-1728B52AA6E4}">
                <adec:decorative xmlns:adec="http://schemas.microsoft.com/office/drawing/2017/decorative" val="1"/>
              </a:ext>
            </a:extLst>
          </p:cNvPr>
          <p:cNvSpPr/>
          <p:nvPr/>
        </p:nvSpPr>
        <p:spPr bwMode="auto">
          <a:xfrm>
            <a:off x="3947532" y="226549"/>
            <a:ext cx="7648417" cy="6404902"/>
          </a:xfrm>
          <a:prstGeom prst="roundRect">
            <a:avLst>
              <a:gd name="adj" fmla="val 1564"/>
            </a:avLst>
          </a:prstGeom>
          <a:solidFill>
            <a:schemeClr val="bg1">
              <a:alpha val="12157"/>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mn-cs"/>
            </a:endParaRPr>
          </a:p>
        </p:txBody>
      </p:sp>
      <p:sp>
        <p:nvSpPr>
          <p:cNvPr id="3" name="Title 1">
            <a:extLst>
              <a:ext uri="{FF2B5EF4-FFF2-40B4-BE49-F238E27FC236}">
                <a16:creationId xmlns:a16="http://schemas.microsoft.com/office/drawing/2014/main" id="{3C24B5E3-CE55-19D6-D2FC-CD21A6F58E36}"/>
              </a:ext>
            </a:extLst>
          </p:cNvPr>
          <p:cNvSpPr txBox="1">
            <a:spLocks noGrp="1"/>
          </p:cNvSpPr>
          <p:nvPr>
            <p:ph type="title"/>
          </p:nvPr>
        </p:nvSpPr>
        <p:spPr>
          <a:xfrm>
            <a:off x="586055" y="2697054"/>
            <a:ext cx="2873064" cy="13696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2000" b="0" i="0" kern="1200">
                <a:solidFill>
                  <a:schemeClr val="tx1"/>
                </a:solidFill>
                <a:latin typeface="+mj-lt"/>
                <a:ea typeface="+mj-ea"/>
                <a:cs typeface="Segoe UI Semibold" panose="020B0502040204020203"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4000" b="1" spc="-80">
                <a:ln>
                  <a:noFill/>
                </a:ln>
                <a:solidFill>
                  <a:schemeClr val="bg1"/>
                </a:solidFill>
                <a:ea typeface="+mn-ea"/>
                <a:cs typeface="Segoe UI Semibold"/>
              </a:rPr>
              <a:t>Key Agent Components</a:t>
            </a:r>
            <a:endParaRPr kumimoji="0" lang="en-US" sz="5400" b="1" i="0" u="none" strike="noStrike" kern="1200" cap="none" spc="-80" normalizeH="0" baseline="0" noProof="0">
              <a:ln>
                <a:noFill/>
              </a:ln>
              <a:solidFill>
                <a:schemeClr val="bg1"/>
              </a:solidFill>
              <a:effectLst/>
              <a:uLnTx/>
              <a:uFillTx/>
              <a:ea typeface="+mn-ea"/>
              <a:cs typeface="Segoe UI Semibold"/>
            </a:endParaRPr>
          </a:p>
        </p:txBody>
      </p:sp>
      <p:sp>
        <p:nvSpPr>
          <p:cNvPr id="7" name="Rectangle: Rounded Corners 6">
            <a:extLst>
              <a:ext uri="{FF2B5EF4-FFF2-40B4-BE49-F238E27FC236}">
                <a16:creationId xmlns:a16="http://schemas.microsoft.com/office/drawing/2014/main" id="{9565E400-80C5-A24B-AE95-A98AE42E01A2}"/>
              </a:ext>
            </a:extLst>
          </p:cNvPr>
          <p:cNvSpPr/>
          <p:nvPr/>
        </p:nvSpPr>
        <p:spPr bwMode="auto">
          <a:xfrm>
            <a:off x="4114799" y="376926"/>
            <a:ext cx="5301817" cy="6101980"/>
          </a:xfrm>
          <a:prstGeom prst="roundRect">
            <a:avLst>
              <a:gd name="adj" fmla="val 1456"/>
            </a:avLst>
          </a:prstGeom>
          <a:noFill/>
          <a:ln w="25400" cap="flat" cmpd="sng" algn="ctr">
            <a:gradFill flip="none" rotWithShape="1">
              <a:gsLst>
                <a:gs pos="100000">
                  <a:srgbClr val="C03BC4"/>
                </a:gs>
                <a:gs pos="0">
                  <a:srgbClr val="0077D3"/>
                </a:gs>
              </a:gsLst>
              <a:lin ang="2700000" scaled="1"/>
              <a:tileRect/>
            </a:gradFill>
            <a:prstDash val="solid"/>
            <a:headEnd type="none" w="med" len="med"/>
            <a:tailEnd type="none" w="med" len="med"/>
          </a:ln>
          <a:effectLst>
            <a:outerShdw blurRad="279400" algn="ctr" rotWithShape="0">
              <a:prstClr val="black">
                <a:alpha val="15000"/>
              </a:prstClr>
            </a:outerShdw>
          </a:effectLst>
        </p:spPr>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r" defTabSz="932472" rtl="1"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Segoe UI" pitchFamily="34" charset="0"/>
            </a:endParaRPr>
          </a:p>
        </p:txBody>
      </p:sp>
      <p:sp>
        <p:nvSpPr>
          <p:cNvPr id="6" name="Rectangle: Rounded Corners 5">
            <a:extLst>
              <a:ext uri="{FF2B5EF4-FFF2-40B4-BE49-F238E27FC236}">
                <a16:creationId xmlns:a16="http://schemas.microsoft.com/office/drawing/2014/main" id="{1D0E42A7-5AC7-76A9-019B-CF91EBB644DA}"/>
              </a:ext>
            </a:extLst>
          </p:cNvPr>
          <p:cNvSpPr/>
          <p:nvPr/>
        </p:nvSpPr>
        <p:spPr>
          <a:xfrm>
            <a:off x="9580332" y="1407831"/>
            <a:ext cx="1804479" cy="4109440"/>
          </a:xfrm>
          <a:prstGeom prst="roundRect">
            <a:avLst>
              <a:gd name="adj" fmla="val 3877"/>
            </a:avLst>
          </a:prstGeom>
          <a:solidFill>
            <a:schemeClr val="bg1">
              <a:alpha val="12000"/>
            </a:schemeClr>
          </a:solidFill>
          <a:ln w="9525" cap="flat" cmpd="sng" algn="ctr">
            <a:solidFill>
              <a:schemeClr val="bg1">
                <a:alpha val="30000"/>
              </a:schemeClr>
            </a:solidFill>
            <a:prstDash val="solid"/>
            <a:miter lim="800000"/>
          </a:ln>
          <a:effectLst/>
        </p:spPr>
        <p:txBody>
          <a:bodyPr lIns="288000" tIns="171450" bIns="171450" rtlCol="0" anchor="ct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000000"/>
              </a:solidFill>
              <a:effectLst/>
              <a:uLnTx/>
              <a:uFillTx/>
              <a:latin typeface="Segoe UI Semibold"/>
              <a:ea typeface="+mn-ea"/>
              <a:cs typeface="+mn-cs"/>
            </a:endParaRPr>
          </a:p>
        </p:txBody>
      </p:sp>
      <p:sp>
        <p:nvSpPr>
          <p:cNvPr id="18" name="Rectangle: Rounded Corners 17">
            <a:extLst>
              <a:ext uri="{FF2B5EF4-FFF2-40B4-BE49-F238E27FC236}">
                <a16:creationId xmlns:a16="http://schemas.microsoft.com/office/drawing/2014/main" id="{996A41EB-0452-F5E9-70A8-724B5116CE06}"/>
              </a:ext>
            </a:extLst>
          </p:cNvPr>
          <p:cNvSpPr/>
          <p:nvPr/>
        </p:nvSpPr>
        <p:spPr bwMode="auto">
          <a:xfrm>
            <a:off x="9940861" y="2060511"/>
            <a:ext cx="1090690" cy="895375"/>
          </a:xfrm>
          <a:prstGeom prst="roundRect">
            <a:avLst>
              <a:gd name="adj" fmla="val 7222"/>
            </a:avLst>
          </a:prstGeom>
          <a:solidFill>
            <a:schemeClr val="bg1">
              <a:lumMod val="95000"/>
              <a:alpha val="0"/>
            </a:schemeClr>
          </a:solidFill>
          <a:ln w="12700" cap="flat" cmpd="sng" algn="ctr">
            <a:gradFill flip="none" rotWithShape="1">
              <a:gsLst>
                <a:gs pos="100000">
                  <a:srgbClr val="C03BC4"/>
                </a:gs>
                <a:gs pos="0">
                  <a:srgbClr val="0078D4"/>
                </a:gs>
              </a:gsLst>
              <a:path path="circle">
                <a:fillToRect r="100000" b="100000"/>
              </a:path>
              <a:tileRect l="-100000" t="-100000"/>
            </a:gradFill>
            <a:prstDash val="solid"/>
            <a:miter lim="800000"/>
          </a:ln>
          <a:effectLst/>
        </p:spPr>
        <p:txBody>
          <a:bodyPr lIns="288000" tIns="171450" bIns="171450" rtlCol="0" anchor="ct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000000"/>
              </a:solidFill>
              <a:effectLst/>
              <a:uLnTx/>
              <a:uFillTx/>
              <a:latin typeface="Segoe UI Semibold"/>
              <a:ea typeface="+mn-ea"/>
              <a:cs typeface="+mn-cs"/>
            </a:endParaRPr>
          </a:p>
        </p:txBody>
      </p:sp>
      <p:sp>
        <p:nvSpPr>
          <p:cNvPr id="19" name="Rectangle: Rounded Corners 18">
            <a:extLst>
              <a:ext uri="{FF2B5EF4-FFF2-40B4-BE49-F238E27FC236}">
                <a16:creationId xmlns:a16="http://schemas.microsoft.com/office/drawing/2014/main" id="{137FD0B8-EC2C-62DC-095D-70901BCE5B66}"/>
              </a:ext>
            </a:extLst>
          </p:cNvPr>
          <p:cNvSpPr/>
          <p:nvPr/>
        </p:nvSpPr>
        <p:spPr>
          <a:xfrm>
            <a:off x="10034299" y="2115200"/>
            <a:ext cx="905504" cy="98692"/>
          </a:xfrm>
          <a:prstGeom prst="roundRect">
            <a:avLst/>
          </a:prstGeom>
          <a:noFill/>
          <a:ln w="12700" cap="rnd">
            <a:solidFill>
              <a:schemeClr val="bg2"/>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endParaRPr kumimoji="0" lang="en-US" sz="1800" b="0" i="0" u="none" strike="noStrike" kern="1200" cap="none" spc="0" normalizeH="0" baseline="0" noProof="0">
              <a:ln w="3175">
                <a:noFill/>
              </a:ln>
              <a:solidFill>
                <a:prstClr val="black"/>
              </a:solidFill>
              <a:effectLst/>
              <a:uLnTx/>
              <a:uFillTx/>
              <a:latin typeface="Segoe UI Semibold" panose="020B0702040204020203" pitchFamily="34" charset="0"/>
              <a:ea typeface="+mn-ea"/>
              <a:cs typeface="Segoe UI Semibold" panose="020B0702040204020203" pitchFamily="34" charset="0"/>
            </a:endParaRPr>
          </a:p>
        </p:txBody>
      </p:sp>
      <p:sp>
        <p:nvSpPr>
          <p:cNvPr id="20" name="Rectangle: Rounded Corners 19">
            <a:extLst>
              <a:ext uri="{FF2B5EF4-FFF2-40B4-BE49-F238E27FC236}">
                <a16:creationId xmlns:a16="http://schemas.microsoft.com/office/drawing/2014/main" id="{CEF89CCF-BF9E-C299-A079-6AE814EDFD1A}"/>
              </a:ext>
            </a:extLst>
          </p:cNvPr>
          <p:cNvSpPr/>
          <p:nvPr/>
        </p:nvSpPr>
        <p:spPr>
          <a:xfrm>
            <a:off x="10031172" y="2279017"/>
            <a:ext cx="267488" cy="461591"/>
          </a:xfrm>
          <a:prstGeom prst="roundRect">
            <a:avLst>
              <a:gd name="adj" fmla="val 12394"/>
            </a:avLst>
          </a:prstGeom>
          <a:noFill/>
          <a:ln w="12700" cap="rnd">
            <a:solidFill>
              <a:schemeClr val="bg2"/>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endParaRPr kumimoji="0" lang="en-US" sz="1800" b="0" i="0" u="none" strike="noStrike" kern="1200" cap="none" spc="0" normalizeH="0" baseline="0" noProof="0">
              <a:ln w="3175">
                <a:noFill/>
              </a:ln>
              <a:solidFill>
                <a:prstClr val="black"/>
              </a:solidFill>
              <a:effectLst/>
              <a:uLnTx/>
              <a:uFillTx/>
              <a:latin typeface="Segoe UI Semibold" panose="020B0702040204020203" pitchFamily="34" charset="0"/>
              <a:ea typeface="+mn-ea"/>
              <a:cs typeface="Segoe UI Semibold" panose="020B0702040204020203" pitchFamily="34" charset="0"/>
            </a:endParaRPr>
          </a:p>
        </p:txBody>
      </p:sp>
      <p:sp>
        <p:nvSpPr>
          <p:cNvPr id="21" name="Rectangle: Rounded Corners 20">
            <a:extLst>
              <a:ext uri="{FF2B5EF4-FFF2-40B4-BE49-F238E27FC236}">
                <a16:creationId xmlns:a16="http://schemas.microsoft.com/office/drawing/2014/main" id="{0A8D94B3-9771-2F5E-8531-21035B5BE068}"/>
              </a:ext>
            </a:extLst>
          </p:cNvPr>
          <p:cNvSpPr/>
          <p:nvPr/>
        </p:nvSpPr>
        <p:spPr>
          <a:xfrm>
            <a:off x="10024022" y="2802850"/>
            <a:ext cx="939934" cy="98692"/>
          </a:xfrm>
          <a:prstGeom prst="roundRect">
            <a:avLst/>
          </a:prstGeom>
          <a:noFill/>
          <a:ln w="12700" cap="rnd">
            <a:solidFill>
              <a:schemeClr val="bg2"/>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endParaRPr kumimoji="0" lang="en-US" sz="2000" b="0" i="0" u="none" strike="noStrike" kern="1200" cap="none" spc="0" normalizeH="0" baseline="0" noProof="0">
              <a:ln w="3175">
                <a:noFill/>
              </a:ln>
              <a:solidFill>
                <a:prstClr val="black"/>
              </a:solidFill>
              <a:effectLst/>
              <a:uLnTx/>
              <a:uFillTx/>
              <a:latin typeface="Segoe UI Semibold" panose="020B0702040204020203" pitchFamily="34" charset="0"/>
              <a:ea typeface="+mn-ea"/>
              <a:cs typeface="Segoe UI Semibold" panose="020B0702040204020203" pitchFamily="34" charset="0"/>
            </a:endParaRPr>
          </a:p>
        </p:txBody>
      </p:sp>
      <p:sp>
        <p:nvSpPr>
          <p:cNvPr id="22" name="Rectangle: Rounded Corners 21">
            <a:extLst>
              <a:ext uri="{FF2B5EF4-FFF2-40B4-BE49-F238E27FC236}">
                <a16:creationId xmlns:a16="http://schemas.microsoft.com/office/drawing/2014/main" id="{E0253C63-47EE-CF50-AA4E-3824C67E39EF}"/>
              </a:ext>
            </a:extLst>
          </p:cNvPr>
          <p:cNvSpPr/>
          <p:nvPr/>
        </p:nvSpPr>
        <p:spPr>
          <a:xfrm>
            <a:off x="10388972" y="2297288"/>
            <a:ext cx="550832" cy="98692"/>
          </a:xfrm>
          <a:prstGeom prst="roundRect">
            <a:avLst>
              <a:gd name="adj" fmla="val 10024"/>
            </a:avLst>
          </a:prstGeom>
          <a:noFill/>
          <a:ln w="12700" cap="rnd">
            <a:solidFill>
              <a:srgbClr val="C03BC4"/>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endParaRPr kumimoji="0" lang="en-US" sz="1400" b="0" i="0" u="none" strike="noStrike" kern="1200" cap="none" spc="0" normalizeH="0" baseline="0" noProof="0">
              <a:ln w="3175">
                <a:noFill/>
              </a:ln>
              <a:solidFill>
                <a:prstClr val="black"/>
              </a:solidFill>
              <a:effectLst/>
              <a:uLnTx/>
              <a:uFillTx/>
              <a:latin typeface="Segoe UI Semilight" panose="020B0402040204020203" pitchFamily="34" charset="0"/>
              <a:ea typeface="+mn-ea"/>
              <a:cs typeface="Segoe UI Semilight" panose="020B0402040204020203" pitchFamily="34" charset="0"/>
            </a:endParaRPr>
          </a:p>
        </p:txBody>
      </p:sp>
      <p:sp>
        <p:nvSpPr>
          <p:cNvPr id="23" name="Rectangle: Rounded Corners 22">
            <a:extLst>
              <a:ext uri="{FF2B5EF4-FFF2-40B4-BE49-F238E27FC236}">
                <a16:creationId xmlns:a16="http://schemas.microsoft.com/office/drawing/2014/main" id="{EE9F6D8E-539A-1D49-49C6-8C681D43AEA1}"/>
              </a:ext>
            </a:extLst>
          </p:cNvPr>
          <p:cNvSpPr/>
          <p:nvPr/>
        </p:nvSpPr>
        <p:spPr>
          <a:xfrm>
            <a:off x="10388972" y="2460466"/>
            <a:ext cx="550832" cy="98692"/>
          </a:xfrm>
          <a:prstGeom prst="roundRect">
            <a:avLst>
              <a:gd name="adj" fmla="val 10024"/>
            </a:avLst>
          </a:prstGeom>
          <a:noFill/>
          <a:ln w="12700" cap="rnd">
            <a:solidFill>
              <a:srgbClr val="C03BC4"/>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endParaRPr kumimoji="0" lang="en-US" sz="1400" b="0" i="0" u="none" strike="noStrike" kern="1200" cap="none" spc="0" normalizeH="0" baseline="0" noProof="0">
              <a:ln w="3175">
                <a:noFill/>
              </a:ln>
              <a:solidFill>
                <a:prstClr val="black"/>
              </a:solidFill>
              <a:effectLst/>
              <a:uLnTx/>
              <a:uFillTx/>
              <a:latin typeface="Segoe UI Semilight" panose="020B0402040204020203" pitchFamily="34" charset="0"/>
              <a:ea typeface="+mn-ea"/>
              <a:cs typeface="Segoe UI Semilight" panose="020B0402040204020203" pitchFamily="34" charset="0"/>
            </a:endParaRPr>
          </a:p>
        </p:txBody>
      </p:sp>
      <p:sp>
        <p:nvSpPr>
          <p:cNvPr id="24" name="Rectangle: Rounded Corners 23">
            <a:extLst>
              <a:ext uri="{FF2B5EF4-FFF2-40B4-BE49-F238E27FC236}">
                <a16:creationId xmlns:a16="http://schemas.microsoft.com/office/drawing/2014/main" id="{F46BCCDE-BFA3-2C14-2B78-4B9E204979A8}"/>
              </a:ext>
            </a:extLst>
          </p:cNvPr>
          <p:cNvSpPr/>
          <p:nvPr/>
        </p:nvSpPr>
        <p:spPr>
          <a:xfrm>
            <a:off x="10388972" y="2620762"/>
            <a:ext cx="550832" cy="98692"/>
          </a:xfrm>
          <a:prstGeom prst="roundRect">
            <a:avLst>
              <a:gd name="adj" fmla="val 10024"/>
            </a:avLst>
          </a:prstGeom>
          <a:noFill/>
          <a:ln w="12700" cap="rnd">
            <a:solidFill>
              <a:srgbClr val="C03BC4"/>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endParaRPr kumimoji="0" lang="en-US" sz="1400" b="0" i="0" u="none" strike="noStrike" kern="1200" cap="none" spc="0" normalizeH="0" baseline="0" noProof="0">
              <a:ln w="3175">
                <a:noFill/>
              </a:ln>
              <a:solidFill>
                <a:prstClr val="black"/>
              </a:solidFill>
              <a:effectLst/>
              <a:uLnTx/>
              <a:uFillTx/>
              <a:latin typeface="Segoe UI Semilight" panose="020B0402040204020203" pitchFamily="34" charset="0"/>
              <a:ea typeface="+mn-ea"/>
              <a:cs typeface="Segoe UI Semilight" panose="020B0402040204020203" pitchFamily="34" charset="0"/>
            </a:endParaRPr>
          </a:p>
        </p:txBody>
      </p:sp>
      <p:sp>
        <p:nvSpPr>
          <p:cNvPr id="50" name="Rectangle: Rounded Corners 49">
            <a:extLst>
              <a:ext uri="{FF2B5EF4-FFF2-40B4-BE49-F238E27FC236}">
                <a16:creationId xmlns:a16="http://schemas.microsoft.com/office/drawing/2014/main" id="{B230AC24-A63C-2A61-3938-E71CC730D9FC}"/>
              </a:ext>
            </a:extLst>
          </p:cNvPr>
          <p:cNvSpPr/>
          <p:nvPr/>
        </p:nvSpPr>
        <p:spPr bwMode="auto">
          <a:xfrm>
            <a:off x="9937226" y="3221740"/>
            <a:ext cx="1090690" cy="895375"/>
          </a:xfrm>
          <a:prstGeom prst="roundRect">
            <a:avLst>
              <a:gd name="adj" fmla="val 7222"/>
            </a:avLst>
          </a:prstGeom>
          <a:solidFill>
            <a:schemeClr val="bg1">
              <a:lumMod val="95000"/>
              <a:alpha val="0"/>
            </a:schemeClr>
          </a:solidFill>
          <a:ln w="12700" cap="flat" cmpd="sng" algn="ctr">
            <a:gradFill flip="none" rotWithShape="1">
              <a:gsLst>
                <a:gs pos="100000">
                  <a:srgbClr val="C03BC4"/>
                </a:gs>
                <a:gs pos="0">
                  <a:srgbClr val="0078D4"/>
                </a:gs>
              </a:gsLst>
              <a:path path="circle">
                <a:fillToRect r="100000" b="100000"/>
              </a:path>
              <a:tileRect l="-100000" t="-100000"/>
            </a:gradFill>
            <a:prstDash val="solid"/>
            <a:miter lim="800000"/>
          </a:ln>
          <a:effectLst/>
        </p:spPr>
        <p:txBody>
          <a:bodyPr lIns="288000" tIns="171450" bIns="171450" rtlCol="0" anchor="ct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000000"/>
              </a:solidFill>
              <a:effectLst/>
              <a:uLnTx/>
              <a:uFillTx/>
              <a:latin typeface="Segoe UI Semibold"/>
              <a:ea typeface="+mn-ea"/>
              <a:cs typeface="+mn-cs"/>
            </a:endParaRPr>
          </a:p>
        </p:txBody>
      </p:sp>
      <p:sp>
        <p:nvSpPr>
          <p:cNvPr id="51" name="Rectangle: Rounded Corners 50">
            <a:extLst>
              <a:ext uri="{FF2B5EF4-FFF2-40B4-BE49-F238E27FC236}">
                <a16:creationId xmlns:a16="http://schemas.microsoft.com/office/drawing/2014/main" id="{21706672-3975-015A-CA5F-8E22B37218A7}"/>
              </a:ext>
            </a:extLst>
          </p:cNvPr>
          <p:cNvSpPr/>
          <p:nvPr/>
        </p:nvSpPr>
        <p:spPr>
          <a:xfrm>
            <a:off x="10030664" y="3276429"/>
            <a:ext cx="905504" cy="98692"/>
          </a:xfrm>
          <a:prstGeom prst="roundRect">
            <a:avLst/>
          </a:prstGeom>
          <a:noFill/>
          <a:ln w="12700" cap="rnd">
            <a:solidFill>
              <a:schemeClr val="bg2"/>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endParaRPr kumimoji="0" lang="en-US" sz="1800" b="0" i="0" u="none" strike="noStrike" kern="1200" cap="none" spc="0" normalizeH="0" baseline="0" noProof="0">
              <a:ln w="3175">
                <a:noFill/>
              </a:ln>
              <a:solidFill>
                <a:prstClr val="black"/>
              </a:solidFill>
              <a:effectLst/>
              <a:uLnTx/>
              <a:uFillTx/>
              <a:latin typeface="Segoe UI Semibold" panose="020B0702040204020203" pitchFamily="34" charset="0"/>
              <a:ea typeface="+mn-ea"/>
              <a:cs typeface="Segoe UI Semibold" panose="020B0702040204020203" pitchFamily="34" charset="0"/>
            </a:endParaRPr>
          </a:p>
        </p:txBody>
      </p:sp>
      <p:sp>
        <p:nvSpPr>
          <p:cNvPr id="52" name="Rectangle: Rounded Corners 51">
            <a:extLst>
              <a:ext uri="{FF2B5EF4-FFF2-40B4-BE49-F238E27FC236}">
                <a16:creationId xmlns:a16="http://schemas.microsoft.com/office/drawing/2014/main" id="{02A552FC-F8A8-5637-C204-9AB610C39000}"/>
              </a:ext>
            </a:extLst>
          </p:cNvPr>
          <p:cNvSpPr/>
          <p:nvPr/>
        </p:nvSpPr>
        <p:spPr>
          <a:xfrm>
            <a:off x="10027537" y="3440246"/>
            <a:ext cx="267488" cy="461591"/>
          </a:xfrm>
          <a:prstGeom prst="roundRect">
            <a:avLst>
              <a:gd name="adj" fmla="val 12394"/>
            </a:avLst>
          </a:prstGeom>
          <a:noFill/>
          <a:ln w="12700" cap="rnd">
            <a:solidFill>
              <a:schemeClr val="bg2"/>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endParaRPr kumimoji="0" lang="en-US" sz="1800" b="0" i="0" u="none" strike="noStrike" kern="1200" cap="none" spc="0" normalizeH="0" baseline="0" noProof="0">
              <a:ln w="3175">
                <a:noFill/>
              </a:ln>
              <a:solidFill>
                <a:prstClr val="black"/>
              </a:solidFill>
              <a:effectLst/>
              <a:uLnTx/>
              <a:uFillTx/>
              <a:latin typeface="Segoe UI Semibold" panose="020B0702040204020203" pitchFamily="34" charset="0"/>
              <a:ea typeface="+mn-ea"/>
              <a:cs typeface="Segoe UI Semibold" panose="020B0702040204020203" pitchFamily="34" charset="0"/>
            </a:endParaRPr>
          </a:p>
        </p:txBody>
      </p:sp>
      <p:sp>
        <p:nvSpPr>
          <p:cNvPr id="53" name="Rectangle: Rounded Corners 52">
            <a:extLst>
              <a:ext uri="{FF2B5EF4-FFF2-40B4-BE49-F238E27FC236}">
                <a16:creationId xmlns:a16="http://schemas.microsoft.com/office/drawing/2014/main" id="{0CEB4709-4F50-9CA4-7066-ADAEF75086B4}"/>
              </a:ext>
            </a:extLst>
          </p:cNvPr>
          <p:cNvSpPr/>
          <p:nvPr/>
        </p:nvSpPr>
        <p:spPr>
          <a:xfrm>
            <a:off x="10020387" y="3964079"/>
            <a:ext cx="939934" cy="98692"/>
          </a:xfrm>
          <a:prstGeom prst="roundRect">
            <a:avLst/>
          </a:prstGeom>
          <a:noFill/>
          <a:ln w="12700" cap="rnd">
            <a:solidFill>
              <a:schemeClr val="bg2"/>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endParaRPr kumimoji="0" lang="en-US" sz="2000" b="0" i="0" u="none" strike="noStrike" kern="1200" cap="none" spc="0" normalizeH="0" baseline="0" noProof="0">
              <a:ln w="3175">
                <a:noFill/>
              </a:ln>
              <a:solidFill>
                <a:prstClr val="black"/>
              </a:solidFill>
              <a:effectLst/>
              <a:uLnTx/>
              <a:uFillTx/>
              <a:latin typeface="Segoe UI Semibold" panose="020B0702040204020203" pitchFamily="34" charset="0"/>
              <a:ea typeface="+mn-ea"/>
              <a:cs typeface="Segoe UI Semibold" panose="020B0702040204020203" pitchFamily="34" charset="0"/>
            </a:endParaRPr>
          </a:p>
        </p:txBody>
      </p:sp>
      <p:sp>
        <p:nvSpPr>
          <p:cNvPr id="54" name="Rectangle: Rounded Corners 53">
            <a:extLst>
              <a:ext uri="{FF2B5EF4-FFF2-40B4-BE49-F238E27FC236}">
                <a16:creationId xmlns:a16="http://schemas.microsoft.com/office/drawing/2014/main" id="{3FE3448D-A346-C42A-3A26-604F58A3F251}"/>
              </a:ext>
            </a:extLst>
          </p:cNvPr>
          <p:cNvSpPr/>
          <p:nvPr/>
        </p:nvSpPr>
        <p:spPr>
          <a:xfrm>
            <a:off x="10385337" y="3458517"/>
            <a:ext cx="550832" cy="98692"/>
          </a:xfrm>
          <a:prstGeom prst="roundRect">
            <a:avLst>
              <a:gd name="adj" fmla="val 10024"/>
            </a:avLst>
          </a:prstGeom>
          <a:noFill/>
          <a:ln w="12700" cap="rnd">
            <a:solidFill>
              <a:srgbClr val="C03BC4"/>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endParaRPr kumimoji="0" lang="en-US" sz="1400" b="0" i="0" u="none" strike="noStrike" kern="1200" cap="none" spc="0" normalizeH="0" baseline="0" noProof="0">
              <a:ln w="3175">
                <a:noFill/>
              </a:ln>
              <a:solidFill>
                <a:prstClr val="black"/>
              </a:solidFill>
              <a:effectLst/>
              <a:uLnTx/>
              <a:uFillTx/>
              <a:latin typeface="Segoe UI Semilight" panose="020B0402040204020203" pitchFamily="34" charset="0"/>
              <a:ea typeface="+mn-ea"/>
              <a:cs typeface="Segoe UI Semilight" panose="020B0402040204020203" pitchFamily="34" charset="0"/>
            </a:endParaRPr>
          </a:p>
        </p:txBody>
      </p:sp>
      <p:sp>
        <p:nvSpPr>
          <p:cNvPr id="55" name="Rectangle: Rounded Corners 54">
            <a:extLst>
              <a:ext uri="{FF2B5EF4-FFF2-40B4-BE49-F238E27FC236}">
                <a16:creationId xmlns:a16="http://schemas.microsoft.com/office/drawing/2014/main" id="{72E6D335-5BE7-264D-4A10-20F2D9E98EBB}"/>
              </a:ext>
            </a:extLst>
          </p:cNvPr>
          <p:cNvSpPr/>
          <p:nvPr/>
        </p:nvSpPr>
        <p:spPr>
          <a:xfrm>
            <a:off x="10385337" y="3621695"/>
            <a:ext cx="550832" cy="98692"/>
          </a:xfrm>
          <a:prstGeom prst="roundRect">
            <a:avLst>
              <a:gd name="adj" fmla="val 10024"/>
            </a:avLst>
          </a:prstGeom>
          <a:noFill/>
          <a:ln w="12700" cap="rnd">
            <a:solidFill>
              <a:srgbClr val="C03BC4"/>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endParaRPr kumimoji="0" lang="en-US" sz="1400" b="0" i="0" u="none" strike="noStrike" kern="1200" cap="none" spc="0" normalizeH="0" baseline="0" noProof="0">
              <a:ln w="3175">
                <a:noFill/>
              </a:ln>
              <a:solidFill>
                <a:prstClr val="black"/>
              </a:solidFill>
              <a:effectLst/>
              <a:uLnTx/>
              <a:uFillTx/>
              <a:latin typeface="Segoe UI Semilight" panose="020B0402040204020203" pitchFamily="34" charset="0"/>
              <a:ea typeface="+mn-ea"/>
              <a:cs typeface="Segoe UI Semilight" panose="020B0402040204020203" pitchFamily="34" charset="0"/>
            </a:endParaRPr>
          </a:p>
        </p:txBody>
      </p:sp>
      <p:sp>
        <p:nvSpPr>
          <p:cNvPr id="56" name="Rectangle: Rounded Corners 55">
            <a:extLst>
              <a:ext uri="{FF2B5EF4-FFF2-40B4-BE49-F238E27FC236}">
                <a16:creationId xmlns:a16="http://schemas.microsoft.com/office/drawing/2014/main" id="{D5F79A23-9E2D-B8F3-6447-F5EC0BD66C45}"/>
              </a:ext>
            </a:extLst>
          </p:cNvPr>
          <p:cNvSpPr/>
          <p:nvPr/>
        </p:nvSpPr>
        <p:spPr>
          <a:xfrm>
            <a:off x="10385337" y="3781991"/>
            <a:ext cx="550832" cy="98692"/>
          </a:xfrm>
          <a:prstGeom prst="roundRect">
            <a:avLst>
              <a:gd name="adj" fmla="val 10024"/>
            </a:avLst>
          </a:prstGeom>
          <a:noFill/>
          <a:ln w="12700" cap="rnd">
            <a:solidFill>
              <a:srgbClr val="C03BC4"/>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endParaRPr kumimoji="0" lang="en-US" sz="1400" b="0" i="0" u="none" strike="noStrike" kern="1200" cap="none" spc="0" normalizeH="0" baseline="0" noProof="0">
              <a:ln w="3175">
                <a:noFill/>
              </a:ln>
              <a:solidFill>
                <a:prstClr val="black"/>
              </a:solidFill>
              <a:effectLst/>
              <a:uLnTx/>
              <a:uFillTx/>
              <a:latin typeface="Segoe UI Semilight" panose="020B0402040204020203" pitchFamily="34" charset="0"/>
              <a:ea typeface="+mn-ea"/>
              <a:cs typeface="Segoe UI Semilight" panose="020B0402040204020203" pitchFamily="34" charset="0"/>
            </a:endParaRPr>
          </a:p>
        </p:txBody>
      </p:sp>
      <p:sp>
        <p:nvSpPr>
          <p:cNvPr id="58" name="Rectangle: Rounded Corners 57">
            <a:extLst>
              <a:ext uri="{FF2B5EF4-FFF2-40B4-BE49-F238E27FC236}">
                <a16:creationId xmlns:a16="http://schemas.microsoft.com/office/drawing/2014/main" id="{345AC6A7-8015-60D7-D856-47911C6E0BFC}"/>
              </a:ext>
            </a:extLst>
          </p:cNvPr>
          <p:cNvSpPr/>
          <p:nvPr/>
        </p:nvSpPr>
        <p:spPr bwMode="auto">
          <a:xfrm>
            <a:off x="9937226" y="4382970"/>
            <a:ext cx="1090690" cy="895375"/>
          </a:xfrm>
          <a:prstGeom prst="roundRect">
            <a:avLst>
              <a:gd name="adj" fmla="val 7222"/>
            </a:avLst>
          </a:prstGeom>
          <a:solidFill>
            <a:schemeClr val="bg1">
              <a:lumMod val="95000"/>
              <a:alpha val="0"/>
            </a:schemeClr>
          </a:solidFill>
          <a:ln w="12700" cap="flat" cmpd="sng" algn="ctr">
            <a:gradFill flip="none" rotWithShape="1">
              <a:gsLst>
                <a:gs pos="100000">
                  <a:srgbClr val="C03BC4"/>
                </a:gs>
                <a:gs pos="0">
                  <a:srgbClr val="0078D4"/>
                </a:gs>
              </a:gsLst>
              <a:path path="circle">
                <a:fillToRect r="100000" b="100000"/>
              </a:path>
              <a:tileRect l="-100000" t="-100000"/>
            </a:gradFill>
            <a:prstDash val="solid"/>
            <a:miter lim="800000"/>
          </a:ln>
          <a:effectLst/>
        </p:spPr>
        <p:txBody>
          <a:bodyPr lIns="288000" tIns="171450" bIns="171450" rtlCol="0" anchor="ct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000000"/>
              </a:solidFill>
              <a:effectLst/>
              <a:uLnTx/>
              <a:uFillTx/>
              <a:latin typeface="Segoe UI Semibold"/>
              <a:ea typeface="+mn-ea"/>
              <a:cs typeface="+mn-cs"/>
            </a:endParaRPr>
          </a:p>
        </p:txBody>
      </p:sp>
      <p:sp>
        <p:nvSpPr>
          <p:cNvPr id="59" name="Rectangle: Rounded Corners 58">
            <a:extLst>
              <a:ext uri="{FF2B5EF4-FFF2-40B4-BE49-F238E27FC236}">
                <a16:creationId xmlns:a16="http://schemas.microsoft.com/office/drawing/2014/main" id="{2A4F30FC-87B7-5895-BDE8-3EFBDB35129A}"/>
              </a:ext>
            </a:extLst>
          </p:cNvPr>
          <p:cNvSpPr/>
          <p:nvPr/>
        </p:nvSpPr>
        <p:spPr>
          <a:xfrm>
            <a:off x="10030664" y="4437659"/>
            <a:ext cx="905504" cy="98692"/>
          </a:xfrm>
          <a:prstGeom prst="roundRect">
            <a:avLst/>
          </a:prstGeom>
          <a:noFill/>
          <a:ln w="12700" cap="rnd">
            <a:solidFill>
              <a:schemeClr val="bg2"/>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endParaRPr kumimoji="0" lang="en-US" sz="1800" b="0" i="0" u="none" strike="noStrike" kern="1200" cap="none" spc="0" normalizeH="0" baseline="0" noProof="0">
              <a:ln w="3175">
                <a:noFill/>
              </a:ln>
              <a:solidFill>
                <a:prstClr val="black"/>
              </a:solidFill>
              <a:effectLst/>
              <a:uLnTx/>
              <a:uFillTx/>
              <a:latin typeface="Segoe UI Semibold" panose="020B0702040204020203" pitchFamily="34" charset="0"/>
              <a:ea typeface="+mn-ea"/>
              <a:cs typeface="Segoe UI Semibold" panose="020B0702040204020203" pitchFamily="34" charset="0"/>
            </a:endParaRPr>
          </a:p>
        </p:txBody>
      </p:sp>
      <p:sp>
        <p:nvSpPr>
          <p:cNvPr id="60" name="Rectangle: Rounded Corners 59">
            <a:extLst>
              <a:ext uri="{FF2B5EF4-FFF2-40B4-BE49-F238E27FC236}">
                <a16:creationId xmlns:a16="http://schemas.microsoft.com/office/drawing/2014/main" id="{65EB228C-9914-7BCF-E593-583ED29E93F1}"/>
              </a:ext>
            </a:extLst>
          </p:cNvPr>
          <p:cNvSpPr/>
          <p:nvPr/>
        </p:nvSpPr>
        <p:spPr>
          <a:xfrm>
            <a:off x="10027537" y="4601476"/>
            <a:ext cx="267488" cy="461591"/>
          </a:xfrm>
          <a:prstGeom prst="roundRect">
            <a:avLst>
              <a:gd name="adj" fmla="val 12394"/>
            </a:avLst>
          </a:prstGeom>
          <a:noFill/>
          <a:ln w="12700" cap="rnd">
            <a:solidFill>
              <a:schemeClr val="bg2"/>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endParaRPr kumimoji="0" lang="en-US" sz="1800" b="0" i="0" u="none" strike="noStrike" kern="1200" cap="none" spc="0" normalizeH="0" baseline="0" noProof="0">
              <a:ln w="3175">
                <a:noFill/>
              </a:ln>
              <a:solidFill>
                <a:prstClr val="black"/>
              </a:solidFill>
              <a:effectLst/>
              <a:uLnTx/>
              <a:uFillTx/>
              <a:latin typeface="Segoe UI Semibold" panose="020B0702040204020203" pitchFamily="34" charset="0"/>
              <a:ea typeface="+mn-ea"/>
              <a:cs typeface="Segoe UI Semibold" panose="020B0702040204020203" pitchFamily="34" charset="0"/>
            </a:endParaRPr>
          </a:p>
        </p:txBody>
      </p:sp>
      <p:sp>
        <p:nvSpPr>
          <p:cNvPr id="61" name="Rectangle: Rounded Corners 60">
            <a:extLst>
              <a:ext uri="{FF2B5EF4-FFF2-40B4-BE49-F238E27FC236}">
                <a16:creationId xmlns:a16="http://schemas.microsoft.com/office/drawing/2014/main" id="{613A54FF-B04D-F390-9BF6-5ED4B7CB27CB}"/>
              </a:ext>
            </a:extLst>
          </p:cNvPr>
          <p:cNvSpPr/>
          <p:nvPr/>
        </p:nvSpPr>
        <p:spPr>
          <a:xfrm>
            <a:off x="10020387" y="5125309"/>
            <a:ext cx="939934" cy="98692"/>
          </a:xfrm>
          <a:prstGeom prst="roundRect">
            <a:avLst/>
          </a:prstGeom>
          <a:noFill/>
          <a:ln w="12700" cap="rnd">
            <a:solidFill>
              <a:schemeClr val="bg2"/>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endParaRPr kumimoji="0" lang="en-US" sz="2000" b="0" i="0" u="none" strike="noStrike" kern="1200" cap="none" spc="0" normalizeH="0" baseline="0" noProof="0">
              <a:ln w="3175">
                <a:noFill/>
              </a:ln>
              <a:solidFill>
                <a:prstClr val="black"/>
              </a:solidFill>
              <a:effectLst/>
              <a:uLnTx/>
              <a:uFillTx/>
              <a:latin typeface="Segoe UI Semibold" panose="020B0702040204020203" pitchFamily="34" charset="0"/>
              <a:ea typeface="+mn-ea"/>
              <a:cs typeface="Segoe UI Semibold" panose="020B0702040204020203" pitchFamily="34" charset="0"/>
            </a:endParaRPr>
          </a:p>
        </p:txBody>
      </p:sp>
      <p:sp>
        <p:nvSpPr>
          <p:cNvPr id="62" name="Rectangle: Rounded Corners 61">
            <a:extLst>
              <a:ext uri="{FF2B5EF4-FFF2-40B4-BE49-F238E27FC236}">
                <a16:creationId xmlns:a16="http://schemas.microsoft.com/office/drawing/2014/main" id="{12F0853C-86D9-235E-AE65-F981C9517A07}"/>
              </a:ext>
            </a:extLst>
          </p:cNvPr>
          <p:cNvSpPr/>
          <p:nvPr/>
        </p:nvSpPr>
        <p:spPr>
          <a:xfrm>
            <a:off x="10385337" y="4619747"/>
            <a:ext cx="550832" cy="98692"/>
          </a:xfrm>
          <a:prstGeom prst="roundRect">
            <a:avLst>
              <a:gd name="adj" fmla="val 10024"/>
            </a:avLst>
          </a:prstGeom>
          <a:noFill/>
          <a:ln w="12700" cap="rnd">
            <a:solidFill>
              <a:srgbClr val="C03BC4"/>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endParaRPr kumimoji="0" lang="en-US" sz="1400" b="0" i="0" u="none" strike="noStrike" kern="1200" cap="none" spc="0" normalizeH="0" baseline="0" noProof="0">
              <a:ln w="3175">
                <a:noFill/>
              </a:ln>
              <a:solidFill>
                <a:prstClr val="black"/>
              </a:solidFill>
              <a:effectLst/>
              <a:uLnTx/>
              <a:uFillTx/>
              <a:latin typeface="Segoe UI Semilight" panose="020B0402040204020203" pitchFamily="34" charset="0"/>
              <a:ea typeface="+mn-ea"/>
              <a:cs typeface="Segoe UI Semilight" panose="020B0402040204020203" pitchFamily="34" charset="0"/>
            </a:endParaRPr>
          </a:p>
        </p:txBody>
      </p:sp>
      <p:sp>
        <p:nvSpPr>
          <p:cNvPr id="63" name="Rectangle: Rounded Corners 62">
            <a:extLst>
              <a:ext uri="{FF2B5EF4-FFF2-40B4-BE49-F238E27FC236}">
                <a16:creationId xmlns:a16="http://schemas.microsoft.com/office/drawing/2014/main" id="{72495969-0C93-AD66-7946-8D4B38D9F3F7}"/>
              </a:ext>
            </a:extLst>
          </p:cNvPr>
          <p:cNvSpPr/>
          <p:nvPr/>
        </p:nvSpPr>
        <p:spPr>
          <a:xfrm>
            <a:off x="10385337" y="4782925"/>
            <a:ext cx="550832" cy="98692"/>
          </a:xfrm>
          <a:prstGeom prst="roundRect">
            <a:avLst>
              <a:gd name="adj" fmla="val 10024"/>
            </a:avLst>
          </a:prstGeom>
          <a:noFill/>
          <a:ln w="12700" cap="rnd">
            <a:solidFill>
              <a:srgbClr val="C03BC4"/>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endParaRPr kumimoji="0" lang="en-US" sz="1400" b="0" i="0" u="none" strike="noStrike" kern="1200" cap="none" spc="0" normalizeH="0" baseline="0" noProof="0">
              <a:ln w="3175">
                <a:noFill/>
              </a:ln>
              <a:solidFill>
                <a:prstClr val="black"/>
              </a:solidFill>
              <a:effectLst/>
              <a:uLnTx/>
              <a:uFillTx/>
              <a:latin typeface="Segoe UI Semilight" panose="020B0402040204020203" pitchFamily="34" charset="0"/>
              <a:ea typeface="+mn-ea"/>
              <a:cs typeface="Segoe UI Semilight" panose="020B0402040204020203" pitchFamily="34" charset="0"/>
            </a:endParaRPr>
          </a:p>
        </p:txBody>
      </p:sp>
      <p:sp>
        <p:nvSpPr>
          <p:cNvPr id="64" name="Rectangle: Rounded Corners 63">
            <a:extLst>
              <a:ext uri="{FF2B5EF4-FFF2-40B4-BE49-F238E27FC236}">
                <a16:creationId xmlns:a16="http://schemas.microsoft.com/office/drawing/2014/main" id="{DDF0E178-D065-808D-D2A0-546CAF0A9DB9}"/>
              </a:ext>
            </a:extLst>
          </p:cNvPr>
          <p:cNvSpPr/>
          <p:nvPr/>
        </p:nvSpPr>
        <p:spPr>
          <a:xfrm>
            <a:off x="10385337" y="4943221"/>
            <a:ext cx="550832" cy="98692"/>
          </a:xfrm>
          <a:prstGeom prst="roundRect">
            <a:avLst>
              <a:gd name="adj" fmla="val 10024"/>
            </a:avLst>
          </a:prstGeom>
          <a:noFill/>
          <a:ln w="12700" cap="rnd">
            <a:solidFill>
              <a:srgbClr val="C03BC4"/>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endParaRPr kumimoji="0" lang="en-US" sz="1400" b="0" i="0" u="none" strike="noStrike" kern="1200" cap="none" spc="0" normalizeH="0" baseline="0" noProof="0">
              <a:ln w="3175">
                <a:noFill/>
              </a:ln>
              <a:solidFill>
                <a:prstClr val="black"/>
              </a:solidFill>
              <a:effectLst/>
              <a:uLnTx/>
              <a:uFillTx/>
              <a:latin typeface="Segoe UI Semilight" panose="020B0402040204020203" pitchFamily="34" charset="0"/>
              <a:ea typeface="+mn-ea"/>
              <a:cs typeface="Segoe UI Semilight" panose="020B0402040204020203" pitchFamily="34" charset="0"/>
            </a:endParaRPr>
          </a:p>
        </p:txBody>
      </p:sp>
      <p:cxnSp>
        <p:nvCxnSpPr>
          <p:cNvPr id="8" name="Straight Arrow Connector 7">
            <a:extLst>
              <a:ext uri="{FF2B5EF4-FFF2-40B4-BE49-F238E27FC236}">
                <a16:creationId xmlns:a16="http://schemas.microsoft.com/office/drawing/2014/main" id="{E6A4F0C5-5966-71FA-6878-17EAF4B23C4C}"/>
              </a:ext>
            </a:extLst>
          </p:cNvPr>
          <p:cNvCxnSpPr>
            <a:cxnSpLocks/>
          </p:cNvCxnSpPr>
          <p:nvPr/>
        </p:nvCxnSpPr>
        <p:spPr>
          <a:xfrm>
            <a:off x="6101780" y="2008911"/>
            <a:ext cx="412939" cy="0"/>
          </a:xfrm>
          <a:prstGeom prst="straightConnector1">
            <a:avLst/>
          </a:prstGeom>
          <a:ln w="2222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59BF22DF-A008-187F-301A-487924870EF7}"/>
              </a:ext>
            </a:extLst>
          </p:cNvPr>
          <p:cNvCxnSpPr>
            <a:cxnSpLocks/>
          </p:cNvCxnSpPr>
          <p:nvPr/>
        </p:nvCxnSpPr>
        <p:spPr>
          <a:xfrm>
            <a:off x="6087174" y="3518091"/>
            <a:ext cx="412939" cy="0"/>
          </a:xfrm>
          <a:prstGeom prst="straightConnector1">
            <a:avLst/>
          </a:prstGeom>
          <a:ln w="2222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C09387A-E0AB-8140-D9DA-656763272FDE}"/>
              </a:ext>
            </a:extLst>
          </p:cNvPr>
          <p:cNvCxnSpPr>
            <a:cxnSpLocks/>
          </p:cNvCxnSpPr>
          <p:nvPr/>
        </p:nvCxnSpPr>
        <p:spPr>
          <a:xfrm>
            <a:off x="5173702" y="5427193"/>
            <a:ext cx="0" cy="401341"/>
          </a:xfrm>
          <a:prstGeom prst="straightConnector1">
            <a:avLst/>
          </a:prstGeom>
          <a:ln w="2222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E90AF2BF-E422-0F07-FE26-7D8922FF6A5F}"/>
              </a:ext>
            </a:extLst>
          </p:cNvPr>
          <p:cNvCxnSpPr>
            <a:cxnSpLocks/>
          </p:cNvCxnSpPr>
          <p:nvPr/>
        </p:nvCxnSpPr>
        <p:spPr>
          <a:xfrm>
            <a:off x="5173702" y="1017908"/>
            <a:ext cx="0" cy="356760"/>
          </a:xfrm>
          <a:prstGeom prst="straightConnector1">
            <a:avLst/>
          </a:prstGeom>
          <a:ln w="2222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E4C2DAC-1EEF-DF7D-08A4-EEF2CFCDB77C}"/>
              </a:ext>
            </a:extLst>
          </p:cNvPr>
          <p:cNvCxnSpPr>
            <a:cxnSpLocks/>
          </p:cNvCxnSpPr>
          <p:nvPr/>
        </p:nvCxnSpPr>
        <p:spPr>
          <a:xfrm>
            <a:off x="6111579" y="4859306"/>
            <a:ext cx="412939" cy="0"/>
          </a:xfrm>
          <a:prstGeom prst="straightConnector1">
            <a:avLst/>
          </a:prstGeom>
          <a:ln w="2222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20CD7D6-070C-1440-F3E8-2819A888A372}"/>
              </a:ext>
            </a:extLst>
          </p:cNvPr>
          <p:cNvCxnSpPr>
            <a:cxnSpLocks/>
          </p:cNvCxnSpPr>
          <p:nvPr/>
        </p:nvCxnSpPr>
        <p:spPr>
          <a:xfrm>
            <a:off x="7895559" y="5443094"/>
            <a:ext cx="0" cy="401341"/>
          </a:xfrm>
          <a:prstGeom prst="straightConnector1">
            <a:avLst/>
          </a:prstGeom>
          <a:ln w="2222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9" name="Rectangle: Rounded Corners 38">
            <a:extLst>
              <a:ext uri="{FF2B5EF4-FFF2-40B4-BE49-F238E27FC236}">
                <a16:creationId xmlns:a16="http://schemas.microsoft.com/office/drawing/2014/main" id="{1391747A-9C08-3B9E-2B9B-3B9E3F1A5BC4}"/>
              </a:ext>
            </a:extLst>
          </p:cNvPr>
          <p:cNvSpPr/>
          <p:nvPr/>
        </p:nvSpPr>
        <p:spPr>
          <a:xfrm>
            <a:off x="4284467" y="542938"/>
            <a:ext cx="4954333" cy="476606"/>
          </a:xfrm>
          <a:prstGeom prst="roundRect">
            <a:avLst/>
          </a:prstGeom>
          <a:solidFill>
            <a:schemeClr val="bg2">
              <a:alpha val="12000"/>
            </a:schemeClr>
          </a:solidFill>
          <a:ln w="254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1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a:ea typeface="+mn-ea"/>
                <a:cs typeface="Segoe UI" pitchFamily="34" charset="0"/>
              </a:rPr>
              <a:t>User experience (optional)</a:t>
            </a:r>
          </a:p>
        </p:txBody>
      </p:sp>
      <p:sp>
        <p:nvSpPr>
          <p:cNvPr id="43" name="Rectangle: Rounded Corners 42">
            <a:extLst>
              <a:ext uri="{FF2B5EF4-FFF2-40B4-BE49-F238E27FC236}">
                <a16:creationId xmlns:a16="http://schemas.microsoft.com/office/drawing/2014/main" id="{E158779D-6FDC-F4DE-74A9-A748CAEA2D88}"/>
              </a:ext>
            </a:extLst>
          </p:cNvPr>
          <p:cNvSpPr/>
          <p:nvPr/>
        </p:nvSpPr>
        <p:spPr>
          <a:xfrm>
            <a:off x="4284468" y="1391889"/>
            <a:ext cx="1804479" cy="4030628"/>
          </a:xfrm>
          <a:prstGeom prst="roundRect">
            <a:avLst>
              <a:gd name="adj" fmla="val 8328"/>
            </a:avLst>
          </a:prstGeom>
          <a:solidFill>
            <a:schemeClr val="bg2">
              <a:alpha val="12000"/>
            </a:schemeClr>
          </a:solidFill>
          <a:ln w="254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1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a:ea typeface="+mn-ea"/>
                <a:cs typeface="Segoe UI" pitchFamily="34" charset="0"/>
              </a:rPr>
              <a:t>Orchestrator</a:t>
            </a:r>
          </a:p>
        </p:txBody>
      </p:sp>
      <p:sp>
        <p:nvSpPr>
          <p:cNvPr id="40" name="Rectangle: Rounded Corners 39">
            <a:extLst>
              <a:ext uri="{FF2B5EF4-FFF2-40B4-BE49-F238E27FC236}">
                <a16:creationId xmlns:a16="http://schemas.microsoft.com/office/drawing/2014/main" id="{C87EF6E4-C585-46EA-1B08-FFE28E808F87}"/>
              </a:ext>
            </a:extLst>
          </p:cNvPr>
          <p:cNvSpPr/>
          <p:nvPr/>
        </p:nvSpPr>
        <p:spPr>
          <a:xfrm>
            <a:off x="6519198" y="1391889"/>
            <a:ext cx="2724452" cy="1333583"/>
          </a:xfrm>
          <a:prstGeom prst="roundRect">
            <a:avLst>
              <a:gd name="adj" fmla="val 6297"/>
            </a:avLst>
          </a:prstGeom>
          <a:solidFill>
            <a:srgbClr val="C03BC4">
              <a:alpha val="12000"/>
            </a:srgbClr>
          </a:solidFill>
          <a:ln w="25400" cap="rnd">
            <a:solidFill>
              <a:srgbClr val="C03BC4"/>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r>
              <a:rPr kumimoji="0" lang="en-US" sz="1800" b="0" i="0" u="none" strike="noStrike" kern="1200" cap="none" spc="0" normalizeH="0" baseline="0" noProof="0">
                <a:ln w="3175">
                  <a:noFill/>
                </a:ln>
                <a:solidFill>
                  <a:srgbClr val="FFFFFF"/>
                </a:solidFill>
                <a:effectLst/>
                <a:uLnTx/>
                <a:uFillTx/>
                <a:latin typeface="Segoe UI Semibold"/>
                <a:ea typeface="+mn-ea"/>
                <a:cs typeface="Segoe UI Semibold"/>
              </a:rPr>
              <a:t>Knowledge </a:t>
            </a:r>
          </a:p>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r>
              <a:rPr kumimoji="0" lang="en-US" sz="1400" b="0" i="0" u="none" strike="noStrike" kern="1200" cap="none" spc="0" normalizeH="0" baseline="0" noProof="0">
                <a:ln w="3175">
                  <a:noFill/>
                </a:ln>
                <a:solidFill>
                  <a:srgbClr val="FFFFFF"/>
                </a:solidFill>
                <a:effectLst/>
                <a:uLnTx/>
                <a:uFillTx/>
                <a:latin typeface="Segoe UI" panose="020B0502040204020203" pitchFamily="34" charset="0"/>
                <a:ea typeface="+mn-ea"/>
                <a:cs typeface="Segoe UI" panose="020B0502040204020203" pitchFamily="34" charset="0"/>
              </a:rPr>
              <a:t>Grounding and memory</a:t>
            </a:r>
          </a:p>
        </p:txBody>
      </p:sp>
      <p:sp>
        <p:nvSpPr>
          <p:cNvPr id="41" name="Rectangle: Rounded Corners 40">
            <a:extLst>
              <a:ext uri="{FF2B5EF4-FFF2-40B4-BE49-F238E27FC236}">
                <a16:creationId xmlns:a16="http://schemas.microsoft.com/office/drawing/2014/main" id="{85D5CEF8-51F6-83BF-2716-30E56E3D9C6B}"/>
              </a:ext>
            </a:extLst>
          </p:cNvPr>
          <p:cNvSpPr/>
          <p:nvPr/>
        </p:nvSpPr>
        <p:spPr>
          <a:xfrm>
            <a:off x="6527561" y="2901542"/>
            <a:ext cx="2719387" cy="1183034"/>
          </a:xfrm>
          <a:prstGeom prst="roundRect">
            <a:avLst>
              <a:gd name="adj" fmla="val 6799"/>
            </a:avLst>
          </a:prstGeom>
          <a:solidFill>
            <a:srgbClr val="C03BC4">
              <a:alpha val="12000"/>
            </a:srgbClr>
          </a:solidFill>
          <a:ln w="25400" cap="rnd">
            <a:solidFill>
              <a:srgbClr val="C03BC4"/>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r>
              <a:rPr kumimoji="0" lang="en-US" sz="1800" b="0" i="0" u="none" strike="noStrike" kern="1200" cap="none" spc="0" normalizeH="0" baseline="0" noProof="0">
                <a:ln w="3175">
                  <a:noFill/>
                </a:ln>
                <a:solidFill>
                  <a:srgbClr val="FFFFFF"/>
                </a:solidFill>
                <a:effectLst/>
                <a:uLnTx/>
                <a:uFillTx/>
                <a:latin typeface="Segoe UI Semibold"/>
                <a:ea typeface="+mn-ea"/>
                <a:cs typeface="Segoe UI Semibold"/>
              </a:rPr>
              <a:t>Tools</a:t>
            </a:r>
          </a:p>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r>
              <a:rPr kumimoji="0" lang="fr-FR" sz="1400" b="0" i="0" u="none" strike="noStrike" kern="1200" cap="none" spc="0" normalizeH="0" baseline="0" noProof="0">
                <a:ln w="3175">
                  <a:noFill/>
                </a:ln>
                <a:solidFill>
                  <a:srgbClr val="FFFFFF"/>
                </a:solidFill>
                <a:effectLst/>
                <a:uLnTx/>
                <a:uFillTx/>
                <a:latin typeface="Segoe UI" panose="020B0502040204020203" pitchFamily="34" charset="0"/>
                <a:ea typeface="+mn-ea"/>
                <a:cs typeface="Segoe UI" panose="020B0502040204020203" pitchFamily="34" charset="0"/>
              </a:rPr>
              <a:t>actions, flows, prompts, </a:t>
            </a:r>
          </a:p>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r>
              <a:rPr kumimoji="0" lang="fr-FR" sz="1400" b="0" i="0" u="none" strike="noStrike" kern="1200" cap="none" spc="0" normalizeH="0" baseline="0" noProof="0">
                <a:ln w="3175">
                  <a:noFill/>
                </a:ln>
                <a:solidFill>
                  <a:srgbClr val="FFFFFF"/>
                </a:solidFill>
                <a:effectLst/>
                <a:uLnTx/>
                <a:uFillTx/>
                <a:latin typeface="Segoe UI" panose="020B0502040204020203" pitchFamily="34" charset="0"/>
                <a:ea typeface="+mn-ea"/>
                <a:cs typeface="Segoe UI" panose="020B0502040204020203" pitchFamily="34" charset="0"/>
              </a:rPr>
              <a:t>code-</a:t>
            </a:r>
            <a:r>
              <a:rPr kumimoji="0" lang="fr-FR" sz="1400" b="0" i="0" u="none" strike="noStrike" kern="1200" cap="none" spc="0" normalizeH="0" baseline="0" noProof="0" err="1">
                <a:ln w="3175">
                  <a:noFill/>
                </a:ln>
                <a:solidFill>
                  <a:srgbClr val="FFFFFF"/>
                </a:solidFill>
                <a:effectLst/>
                <a:uLnTx/>
                <a:uFillTx/>
                <a:latin typeface="Segoe UI" panose="020B0502040204020203" pitchFamily="34" charset="0"/>
                <a:ea typeface="+mn-ea"/>
                <a:cs typeface="Segoe UI" panose="020B0502040204020203" pitchFamily="34" charset="0"/>
              </a:rPr>
              <a:t>gen</a:t>
            </a:r>
            <a:r>
              <a:rPr kumimoji="0" lang="fr-FR" sz="1400" b="0" i="0" u="none" strike="noStrike" kern="1200" cap="none" spc="0" normalizeH="0" baseline="0" noProof="0">
                <a:ln w="3175">
                  <a:noFill/>
                </a:ln>
                <a:solidFill>
                  <a:srgbClr val="FFFFFF"/>
                </a:solidFill>
                <a:effectLst/>
                <a:uLnTx/>
                <a:uFillTx/>
                <a:latin typeface="Segoe UI" panose="020B0502040204020203" pitchFamily="34" charset="0"/>
                <a:ea typeface="+mn-ea"/>
                <a:cs typeface="Segoe UI" panose="020B0502040204020203" pitchFamily="34" charset="0"/>
              </a:rPr>
              <a:t>, </a:t>
            </a:r>
            <a:r>
              <a:rPr kumimoji="0" lang="fr-FR" sz="1400" b="0" i="0" u="none" strike="noStrike" kern="1200" cap="none" spc="0" normalizeH="0" baseline="0" noProof="0" err="1">
                <a:ln w="3175">
                  <a:noFill/>
                </a:ln>
                <a:solidFill>
                  <a:srgbClr val="FFFFFF"/>
                </a:solidFill>
                <a:effectLst/>
                <a:uLnTx/>
                <a:uFillTx/>
                <a:latin typeface="Segoe UI" panose="020B0502040204020203" pitchFamily="34" charset="0"/>
                <a:ea typeface="+mn-ea"/>
                <a:cs typeface="Segoe UI" panose="020B0502040204020203" pitchFamily="34" charset="0"/>
              </a:rPr>
              <a:t>connectors</a:t>
            </a:r>
            <a:r>
              <a:rPr kumimoji="0" lang="fr-FR" sz="1400" b="0" i="0" u="none" strike="noStrike" kern="1200" cap="none" spc="0" normalizeH="0" baseline="0" noProof="0">
                <a:ln w="3175">
                  <a:noFill/>
                </a:ln>
                <a:solidFill>
                  <a:srgbClr val="FFFFFF"/>
                </a:solidFill>
                <a:effectLst/>
                <a:uLnTx/>
                <a:uFillTx/>
                <a:latin typeface="Segoe UI" panose="020B0502040204020203" pitchFamily="34" charset="0"/>
                <a:ea typeface="+mn-ea"/>
                <a:cs typeface="Segoe UI" panose="020B0502040204020203" pitchFamily="34" charset="0"/>
              </a:rPr>
              <a:t>,</a:t>
            </a:r>
          </a:p>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r>
              <a:rPr kumimoji="0" lang="fr-FR" sz="1400" b="0" i="0" u="none" strike="noStrike" kern="1200" cap="none" spc="0" normalizeH="0" baseline="0" noProof="0">
                <a:ln w="3175">
                  <a:noFill/>
                </a:ln>
                <a:solidFill>
                  <a:srgbClr val="FFFFFF"/>
                </a:solidFill>
                <a:effectLst/>
                <a:uLnTx/>
                <a:uFillTx/>
                <a:latin typeface="Segoe UI" panose="020B0502040204020203" pitchFamily="34" charset="0"/>
                <a:ea typeface="+mn-ea"/>
                <a:cs typeface="Segoe UI" panose="020B0502040204020203" pitchFamily="34" charset="0"/>
              </a:rPr>
              <a:t>CUA, MCP etc.</a:t>
            </a:r>
            <a:endParaRPr kumimoji="0" lang="en-US" sz="1400" b="0" i="0" u="none" strike="noStrike" kern="1200" cap="none" spc="0" normalizeH="0" baseline="0" noProof="0">
              <a:ln w="3175">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42" name="Rectangle: Rounded Corners 41">
            <a:extLst>
              <a:ext uri="{FF2B5EF4-FFF2-40B4-BE49-F238E27FC236}">
                <a16:creationId xmlns:a16="http://schemas.microsoft.com/office/drawing/2014/main" id="{38C471E7-11C4-06F0-5F97-F8CB1C463CBE}"/>
              </a:ext>
            </a:extLst>
          </p:cNvPr>
          <p:cNvSpPr/>
          <p:nvPr/>
        </p:nvSpPr>
        <p:spPr>
          <a:xfrm>
            <a:off x="6527561" y="4263825"/>
            <a:ext cx="2719387" cy="1158686"/>
          </a:xfrm>
          <a:prstGeom prst="roundRect">
            <a:avLst>
              <a:gd name="adj" fmla="val 6799"/>
            </a:avLst>
          </a:prstGeom>
          <a:solidFill>
            <a:srgbClr val="C03BC4">
              <a:alpha val="12000"/>
            </a:srgbClr>
          </a:solidFill>
          <a:ln w="25400" cap="rnd">
            <a:solidFill>
              <a:srgbClr val="C03BC4"/>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r>
              <a:rPr kumimoji="0" lang="en-US" sz="1800" b="0" i="0" u="none" strike="noStrike" kern="1200" cap="none" spc="0" normalizeH="0" baseline="0" noProof="0">
                <a:ln w="3175">
                  <a:noFill/>
                </a:ln>
                <a:solidFill>
                  <a:srgbClr val="FFFFFF"/>
                </a:solidFill>
                <a:effectLst/>
                <a:uLnTx/>
                <a:uFillTx/>
                <a:latin typeface="Segoe UI Semibold"/>
                <a:ea typeface="+mn-ea"/>
                <a:cs typeface="Segoe UI Semibold"/>
              </a:rPr>
              <a:t>Autonomy</a:t>
            </a:r>
          </a:p>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r>
              <a:rPr kumimoji="0" lang="en-US" sz="1400" b="0" i="0" u="none" strike="noStrike" kern="1200" cap="none" spc="0" normalizeH="0" baseline="0" noProof="0">
                <a:ln w="3175">
                  <a:noFill/>
                </a:ln>
                <a:solidFill>
                  <a:srgbClr val="FFFFFF"/>
                </a:solidFill>
                <a:effectLst/>
                <a:uLnTx/>
                <a:uFillTx/>
                <a:latin typeface="Segoe UI" panose="020B0502040204020203" pitchFamily="34" charset="0"/>
                <a:ea typeface="+mn-ea"/>
                <a:cs typeface="Segoe UI" panose="020B0502040204020203" pitchFamily="34" charset="0"/>
              </a:rPr>
              <a:t>Triggers, planning, exceptions</a:t>
            </a:r>
          </a:p>
        </p:txBody>
      </p:sp>
      <p:sp>
        <p:nvSpPr>
          <p:cNvPr id="44" name="Rectangle: Rounded Corners 43">
            <a:extLst>
              <a:ext uri="{FF2B5EF4-FFF2-40B4-BE49-F238E27FC236}">
                <a16:creationId xmlns:a16="http://schemas.microsoft.com/office/drawing/2014/main" id="{DF1D3E01-5DB6-7D5A-DAF8-DA60EA99119D}"/>
              </a:ext>
            </a:extLst>
          </p:cNvPr>
          <p:cNvSpPr/>
          <p:nvPr/>
        </p:nvSpPr>
        <p:spPr>
          <a:xfrm>
            <a:off x="4284468" y="5855694"/>
            <a:ext cx="4962472" cy="457201"/>
          </a:xfrm>
          <a:prstGeom prst="roundRect">
            <a:avLst/>
          </a:prstGeom>
          <a:solidFill>
            <a:schemeClr val="bg2">
              <a:alpha val="12000"/>
            </a:schemeClr>
          </a:solidFill>
          <a:ln w="254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1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a:ea typeface="+mn-ea"/>
                <a:cs typeface="Segoe UI" pitchFamily="34" charset="0"/>
              </a:rPr>
              <a:t>Foundation models</a:t>
            </a:r>
          </a:p>
        </p:txBody>
      </p:sp>
      <p:sp>
        <p:nvSpPr>
          <p:cNvPr id="45" name="TextBox 44">
            <a:extLst>
              <a:ext uri="{FF2B5EF4-FFF2-40B4-BE49-F238E27FC236}">
                <a16:creationId xmlns:a16="http://schemas.microsoft.com/office/drawing/2014/main" id="{FB1F942A-3FCC-3B32-D072-DEE7CC08E32C}"/>
              </a:ext>
            </a:extLst>
          </p:cNvPr>
          <p:cNvSpPr txBox="1"/>
          <p:nvPr/>
        </p:nvSpPr>
        <p:spPr>
          <a:xfrm>
            <a:off x="9672843" y="1568413"/>
            <a:ext cx="1619456" cy="338554"/>
          </a:xfrm>
          <a:prstGeom prst="rect">
            <a:avLst/>
          </a:prstGeom>
          <a:noFill/>
        </p:spPr>
        <p:txBody>
          <a:bodyPr wrap="square">
            <a:sp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r>
              <a:rPr kumimoji="0" lang="en-US" sz="1600" b="0" i="0" u="none" strike="noStrike" kern="1200" cap="none" spc="0" normalizeH="0" baseline="0" noProof="0">
                <a:ln w="3175">
                  <a:noFill/>
                </a:ln>
                <a:solidFill>
                  <a:srgbClr val="FFFFFF"/>
                </a:solidFill>
                <a:effectLst/>
                <a:uLnTx/>
                <a:uFillTx/>
                <a:latin typeface="Segoe UI Semibold" panose="020B0702040204020203" pitchFamily="34" charset="0"/>
                <a:ea typeface="+mn-ea"/>
                <a:cs typeface="Segoe UI Semibold" panose="020B0702040204020203" pitchFamily="34" charset="0"/>
              </a:rPr>
              <a:t>Agents</a:t>
            </a:r>
          </a:p>
        </p:txBody>
      </p:sp>
      <p:sp>
        <p:nvSpPr>
          <p:cNvPr id="28" name="Rectangle: Rounded Corners 6">
            <a:extLst>
              <a:ext uri="{FF2B5EF4-FFF2-40B4-BE49-F238E27FC236}">
                <a16:creationId xmlns:a16="http://schemas.microsoft.com/office/drawing/2014/main" id="{4610BCC7-B653-B613-3205-1778306E9DD5}"/>
              </a:ext>
            </a:extLst>
          </p:cNvPr>
          <p:cNvSpPr>
            <a:spLocks/>
          </p:cNvSpPr>
          <p:nvPr/>
        </p:nvSpPr>
        <p:spPr bwMode="auto">
          <a:xfrm>
            <a:off x="662513" y="4051980"/>
            <a:ext cx="548640" cy="45720"/>
          </a:xfrm>
          <a:prstGeom prst="roundRect">
            <a:avLst>
              <a:gd name="adj" fmla="val 50000"/>
            </a:avLst>
          </a:prstGeom>
          <a:gradFill>
            <a:gsLst>
              <a:gs pos="99000">
                <a:srgbClr val="48C4B1"/>
              </a:gs>
              <a:gs pos="0">
                <a:srgbClr val="0077D3"/>
              </a:gs>
            </a:gsLst>
            <a:path path="circle">
              <a:fillToRect l="100000" t="100000"/>
            </a:path>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600" b="0" i="0" u="none" strike="noStrike" kern="0" cap="none" spc="0" normalizeH="0" baseline="0" noProof="0" err="1">
              <a:ln>
                <a:noFill/>
              </a:ln>
              <a:solidFill>
                <a:srgbClr val="FFFFFF"/>
              </a:solidFill>
              <a:effectLst/>
              <a:uLnTx/>
              <a:uFillTx/>
              <a:latin typeface="Segoe UI"/>
              <a:ea typeface="+mn-ea"/>
              <a:cs typeface="+mn-cs"/>
            </a:endParaRPr>
          </a:p>
        </p:txBody>
      </p:sp>
      <p:cxnSp>
        <p:nvCxnSpPr>
          <p:cNvPr id="17" name="Straight Arrow Connector 16">
            <a:extLst>
              <a:ext uri="{FF2B5EF4-FFF2-40B4-BE49-F238E27FC236}">
                <a16:creationId xmlns:a16="http://schemas.microsoft.com/office/drawing/2014/main" id="{909C840C-5F65-DB74-6477-97EA74D31130}"/>
              </a:ext>
            </a:extLst>
          </p:cNvPr>
          <p:cNvCxnSpPr>
            <a:cxnSpLocks/>
          </p:cNvCxnSpPr>
          <p:nvPr/>
        </p:nvCxnSpPr>
        <p:spPr>
          <a:xfrm flipH="1">
            <a:off x="9257176" y="3502891"/>
            <a:ext cx="319274" cy="0"/>
          </a:xfrm>
          <a:prstGeom prst="straightConnector1">
            <a:avLst/>
          </a:prstGeom>
          <a:ln w="2222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463190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AB3CBD-4E27-9A69-B215-DA353A7590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68F324-DEA8-6897-3882-168C7823FD77}"/>
              </a:ext>
            </a:extLst>
          </p:cNvPr>
          <p:cNvSpPr>
            <a:spLocks noGrp="1"/>
          </p:cNvSpPr>
          <p:nvPr>
            <p:ph type="title"/>
          </p:nvPr>
        </p:nvSpPr>
        <p:spPr/>
        <p:txBody>
          <a:bodyPr/>
          <a:lstStyle/>
          <a:p>
            <a:r>
              <a:rPr lang="en-US">
                <a:solidFill>
                  <a:schemeClr val="tx1"/>
                </a:solidFill>
              </a:rPr>
              <a:t>Demo #1 – Conversational Agent</a:t>
            </a:r>
          </a:p>
        </p:txBody>
      </p:sp>
    </p:spTree>
    <p:extLst>
      <p:ext uri="{BB962C8B-B14F-4D97-AF65-F5344CB8AC3E}">
        <p14:creationId xmlns:p14="http://schemas.microsoft.com/office/powerpoint/2010/main" val="2327972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91F2C"/>
        </a:solidFill>
        <a:effectLst/>
      </p:bgPr>
    </p:bg>
    <p:spTree>
      <p:nvGrpSpPr>
        <p:cNvPr id="1" name="">
          <a:extLst>
            <a:ext uri="{FF2B5EF4-FFF2-40B4-BE49-F238E27FC236}">
              <a16:creationId xmlns:a16="http://schemas.microsoft.com/office/drawing/2014/main" id="{0D0C9E64-5CAC-B75E-10C9-6371C53E5432}"/>
            </a:ext>
          </a:extLst>
        </p:cNvPr>
        <p:cNvGrpSpPr/>
        <p:nvPr/>
      </p:nvGrpSpPr>
      <p:grpSpPr>
        <a:xfrm>
          <a:off x="0" y="0"/>
          <a:ext cx="0" cy="0"/>
          <a:chOff x="0" y="0"/>
          <a:chExt cx="0" cy="0"/>
        </a:xfrm>
      </p:grpSpPr>
      <p:sp>
        <p:nvSpPr>
          <p:cNvPr id="3" name="Title 4">
            <a:extLst>
              <a:ext uri="{FF2B5EF4-FFF2-40B4-BE49-F238E27FC236}">
                <a16:creationId xmlns:a16="http://schemas.microsoft.com/office/drawing/2014/main" id="{E268D37A-55C5-17E0-191F-CAF11D4A98C5}"/>
              </a:ext>
            </a:extLst>
          </p:cNvPr>
          <p:cNvSpPr txBox="1">
            <a:spLocks/>
          </p:cNvSpPr>
          <p:nvPr/>
        </p:nvSpPr>
        <p:spPr>
          <a:xfrm>
            <a:off x="585216" y="2980408"/>
            <a:ext cx="9144000" cy="553998"/>
          </a:xfrm>
          <a:prstGeom prst="rect">
            <a:avLst/>
          </a:prstGeom>
        </p:spPr>
        <p:txBody>
          <a:bodyPr/>
          <a:lstStyle>
            <a:lvl1pPr algn="l" defTabSz="932719" rtl="0" eaLnBrk="1" latinLnBrk="0" hangingPunct="1">
              <a:lnSpc>
                <a:spcPct val="100000"/>
              </a:lnSpc>
              <a:spcBef>
                <a:spcPct val="0"/>
              </a:spcBef>
              <a:buNone/>
              <a:defRPr lang="en-US" sz="3600" b="0" kern="1200" cap="none" spc="-51" baseline="0" dirty="0" smtClean="0">
                <a:ln w="3175">
                  <a:noFill/>
                </a:ln>
                <a:solidFill>
                  <a:schemeClr val="tx1"/>
                </a:solidFill>
                <a:effectLst/>
                <a:latin typeface="+mj-lt"/>
                <a:ea typeface="+mn-ea"/>
                <a:cs typeface="Segoe UI" pitchFamily="34" charset="0"/>
              </a:defRPr>
            </a:lvl1pPr>
          </a:lstStyle>
          <a:p>
            <a:r>
              <a:rPr lang="en-US"/>
              <a:t>Generative Orchestration Deep Dive</a:t>
            </a:r>
          </a:p>
        </p:txBody>
      </p:sp>
    </p:spTree>
    <p:extLst>
      <p:ext uri="{BB962C8B-B14F-4D97-AF65-F5344CB8AC3E}">
        <p14:creationId xmlns:p14="http://schemas.microsoft.com/office/powerpoint/2010/main" val="1059982055"/>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CA91A7-AA54-0233-BAFE-1C6B1F28DC7A}"/>
            </a:ext>
          </a:extLst>
        </p:cNvPr>
        <p:cNvGrpSpPr/>
        <p:nvPr/>
      </p:nvGrpSpPr>
      <p:grpSpPr>
        <a:xfrm>
          <a:off x="0" y="0"/>
          <a:ext cx="0" cy="0"/>
          <a:chOff x="0" y="0"/>
          <a:chExt cx="0" cy="0"/>
        </a:xfrm>
      </p:grpSpPr>
      <p:sp>
        <p:nvSpPr>
          <p:cNvPr id="20" name="Text Placeholder 1">
            <a:extLst>
              <a:ext uri="{FF2B5EF4-FFF2-40B4-BE49-F238E27FC236}">
                <a16:creationId xmlns:a16="http://schemas.microsoft.com/office/drawing/2014/main" id="{319F1433-5266-EE64-EDD3-7E42A483A880}"/>
              </a:ext>
            </a:extLst>
          </p:cNvPr>
          <p:cNvSpPr txBox="1">
            <a:spLocks/>
          </p:cNvSpPr>
          <p:nvPr/>
        </p:nvSpPr>
        <p:spPr>
          <a:xfrm>
            <a:off x="399427" y="202771"/>
            <a:ext cx="12192000" cy="553998"/>
          </a:xfrm>
          <a:prstGeom prst="rect">
            <a:avLst/>
          </a:prstGeom>
        </p:spPr>
        <p:txBody>
          <a:bodyPr/>
          <a:lstStyle>
            <a:lvl1pPr marL="228594" marR="0" indent="-228594"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189" marR="0" indent="-228594"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09" marR="0" indent="-200020"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42" marR="0" indent="-180970"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13" marR="0" indent="-168270"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4976" indent="-233181" algn="l" defTabSz="93271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336" indent="-233181" algn="l" defTabSz="93271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695" indent="-233181" algn="l" defTabSz="93271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056" indent="-233181" algn="l" defTabSz="932719"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19"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800" b="0" i="0" u="none" strike="noStrike" kern="1200" cap="none" spc="-51" normalizeH="0" baseline="0" noProof="0">
                <a:ln w="3175">
                  <a:noFill/>
                </a:ln>
                <a:effectLst/>
                <a:uLnTx/>
                <a:uFillTx/>
                <a:latin typeface="Aptos SemiBold" panose="020B0004020202020204" pitchFamily="34" charset="0"/>
                <a:ea typeface="+mn-ea"/>
                <a:cs typeface="Segoe UI" panose="020B0502040204020203" pitchFamily="34" charset="0"/>
              </a:rPr>
              <a:t>Generative orchestration</a:t>
            </a:r>
          </a:p>
        </p:txBody>
      </p:sp>
      <p:sp>
        <p:nvSpPr>
          <p:cNvPr id="31" name="TextBox 30">
            <a:extLst>
              <a:ext uri="{FF2B5EF4-FFF2-40B4-BE49-F238E27FC236}">
                <a16:creationId xmlns:a16="http://schemas.microsoft.com/office/drawing/2014/main" id="{8B183DDD-2D9F-1647-D3A8-CFDBBE109AEF}"/>
              </a:ext>
            </a:extLst>
          </p:cNvPr>
          <p:cNvSpPr txBox="1"/>
          <p:nvPr/>
        </p:nvSpPr>
        <p:spPr>
          <a:xfrm>
            <a:off x="399427" y="2019586"/>
            <a:ext cx="1131660" cy="553998"/>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lumMod val="95000"/>
                  </a:srgbClr>
                </a:solidFill>
                <a:effectLst/>
                <a:uLnTx/>
                <a:uFillTx/>
                <a:latin typeface="Segoe UI"/>
                <a:ea typeface="+mn-ea"/>
                <a:cs typeface="+mn-cs"/>
              </a:rPr>
              <a:t>User utterance</a:t>
            </a:r>
          </a:p>
        </p:txBody>
      </p:sp>
      <p:cxnSp>
        <p:nvCxnSpPr>
          <p:cNvPr id="32" name="Straight Arrow Connector 31">
            <a:extLst>
              <a:ext uri="{FF2B5EF4-FFF2-40B4-BE49-F238E27FC236}">
                <a16:creationId xmlns:a16="http://schemas.microsoft.com/office/drawing/2014/main" id="{02746B4E-EB36-52DB-FAB6-8E8AFC76DFAA}"/>
              </a:ext>
            </a:extLst>
          </p:cNvPr>
          <p:cNvCxnSpPr/>
          <p:nvPr/>
        </p:nvCxnSpPr>
        <p:spPr>
          <a:xfrm>
            <a:off x="1260539" y="2220434"/>
            <a:ext cx="646447" cy="0"/>
          </a:xfrm>
          <a:prstGeom prst="straightConnector1">
            <a:avLst/>
          </a:prstGeom>
          <a:ln w="19050">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32EF592A-8CE1-D1C9-116C-D847B66BED1C}"/>
              </a:ext>
            </a:extLst>
          </p:cNvPr>
          <p:cNvCxnSpPr>
            <a:cxnSpLocks/>
          </p:cNvCxnSpPr>
          <p:nvPr/>
        </p:nvCxnSpPr>
        <p:spPr>
          <a:xfrm>
            <a:off x="4605406" y="1069275"/>
            <a:ext cx="2511490" cy="0"/>
          </a:xfrm>
          <a:prstGeom prst="straightConnector1">
            <a:avLst/>
          </a:prstGeom>
          <a:ln w="19050">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5512B6B7-E505-66EB-EADA-5E306AE9580E}"/>
              </a:ext>
            </a:extLst>
          </p:cNvPr>
          <p:cNvSpPr/>
          <p:nvPr/>
        </p:nvSpPr>
        <p:spPr bwMode="auto">
          <a:xfrm>
            <a:off x="2100313" y="839964"/>
            <a:ext cx="2360542" cy="4114805"/>
          </a:xfrm>
          <a:prstGeom prst="rect">
            <a:avLst/>
          </a:prstGeom>
          <a:solidFill>
            <a:schemeClr val="bg1">
              <a:lumMod val="95000"/>
            </a:schemeClr>
          </a:solidFill>
          <a:ln>
            <a:solidFill>
              <a:srgbClr val="00B0F0"/>
            </a:solidFill>
            <a:headEnd type="none" w="med" len="med"/>
            <a:tailEnd type="none" w="med" len="med"/>
          </a:ln>
          <a:effectLst>
            <a:outerShdw blurRad="50800" dist="50800" dir="2400000" algn="ctr" rotWithShape="0">
              <a:srgbClr val="000000">
                <a:alpha val="43137"/>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FFFFFF">
                    <a:lumMod val="95000"/>
                  </a:srgbClr>
                </a:solidFill>
                <a:effectLst/>
                <a:uLnTx/>
                <a:uFillTx/>
                <a:latin typeface="Segoe UI"/>
                <a:ea typeface="+mn-ea"/>
                <a:cs typeface="+mn-cs"/>
              </a:rPr>
              <a:t>Plan generation</a:t>
            </a: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a:ln>
                <a:noFill/>
              </a:ln>
              <a:solidFill>
                <a:srgbClr val="FFFFFF">
                  <a:lumMod val="95000"/>
                </a:srgbClr>
              </a:solidFill>
              <a:effectLst/>
              <a:uLnTx/>
              <a:uFillTx/>
              <a:latin typeface="Segoe UI"/>
              <a:ea typeface="+mn-ea"/>
              <a:cs typeface="+mn-cs"/>
            </a:endParaRPr>
          </a:p>
        </p:txBody>
      </p:sp>
      <p:cxnSp>
        <p:nvCxnSpPr>
          <p:cNvPr id="35" name="Straight Arrow Connector 34">
            <a:extLst>
              <a:ext uri="{FF2B5EF4-FFF2-40B4-BE49-F238E27FC236}">
                <a16:creationId xmlns:a16="http://schemas.microsoft.com/office/drawing/2014/main" id="{F15ABC43-728F-C754-A1E2-6C15B39A4BEA}"/>
              </a:ext>
            </a:extLst>
          </p:cNvPr>
          <p:cNvCxnSpPr>
            <a:cxnSpLocks/>
          </p:cNvCxnSpPr>
          <p:nvPr/>
        </p:nvCxnSpPr>
        <p:spPr>
          <a:xfrm>
            <a:off x="3269952" y="5061096"/>
            <a:ext cx="0" cy="483781"/>
          </a:xfrm>
          <a:prstGeom prst="straightConnector1">
            <a:avLst/>
          </a:prstGeom>
          <a:ln w="19050">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C3C7CBBA-5CEB-CBFA-63EC-ECCDB75C86A9}"/>
              </a:ext>
            </a:extLst>
          </p:cNvPr>
          <p:cNvSpPr/>
          <p:nvPr/>
        </p:nvSpPr>
        <p:spPr bwMode="auto">
          <a:xfrm>
            <a:off x="2100313" y="5661795"/>
            <a:ext cx="3037229" cy="914488"/>
          </a:xfrm>
          <a:prstGeom prst="rect">
            <a:avLst/>
          </a:prstGeom>
          <a:solidFill>
            <a:schemeClr val="bg1">
              <a:lumMod val="90000"/>
              <a:lumOff val="10000"/>
            </a:schemeClr>
          </a:solidFill>
          <a:ln>
            <a:solidFill>
              <a:srgbClr val="00B0F0"/>
            </a:solidFill>
            <a:headEnd type="none" w="med" len="med"/>
            <a:tailEnd type="none" w="med" len="med"/>
          </a:ln>
          <a:effectLst>
            <a:outerShdw blurRad="50800" dist="50800" dir="1320000" algn="ctr" rotWithShape="0">
              <a:srgbClr val="000000">
                <a:alpha val="43137"/>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FFFFFF">
                    <a:lumMod val="95000"/>
                  </a:srgbClr>
                </a:solidFill>
                <a:effectLst/>
                <a:uLnTx/>
                <a:uFillTx/>
                <a:latin typeface="Segoe UI"/>
                <a:ea typeface="+mn-ea"/>
                <a:cs typeface="+mn-cs"/>
              </a:rPr>
              <a:t>Fallback System Topic</a:t>
            </a: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FFFFFF">
                  <a:lumMod val="95000"/>
                </a:srgbClr>
              </a:solidFill>
              <a:effectLst/>
              <a:uLnTx/>
              <a:uFillTx/>
              <a:latin typeface="Segoe UI"/>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FFFFFF">
                    <a:lumMod val="95000"/>
                  </a:srgbClr>
                </a:solidFill>
                <a:effectLst/>
                <a:uLnTx/>
                <a:uFillTx/>
                <a:latin typeface="Segoe UI"/>
                <a:ea typeface="+mn-ea"/>
                <a:cs typeface="+mn-cs"/>
              </a:rPr>
              <a:t>“Sorry, I didn’t understand that”</a:t>
            </a: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FFFFFF">
                  <a:lumMod val="95000"/>
                </a:srgbClr>
              </a:solidFill>
              <a:effectLst/>
              <a:uLnTx/>
              <a:uFillTx/>
              <a:latin typeface="Segoe UI"/>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err="1">
              <a:ln>
                <a:noFill/>
              </a:ln>
              <a:solidFill>
                <a:srgbClr val="FFFFFF">
                  <a:lumMod val="95000"/>
                </a:srgbClr>
              </a:solidFill>
              <a:effectLst/>
              <a:uLnTx/>
              <a:uFillTx/>
              <a:latin typeface="Segoe UI"/>
              <a:ea typeface="+mn-ea"/>
              <a:cs typeface="+mn-cs"/>
            </a:endParaRPr>
          </a:p>
        </p:txBody>
      </p:sp>
      <p:sp>
        <p:nvSpPr>
          <p:cNvPr id="37" name="Rectangle 36">
            <a:extLst>
              <a:ext uri="{FF2B5EF4-FFF2-40B4-BE49-F238E27FC236}">
                <a16:creationId xmlns:a16="http://schemas.microsoft.com/office/drawing/2014/main" id="{AB367B6F-8EEB-DC4E-7F9C-949DA6D421E2}"/>
              </a:ext>
            </a:extLst>
          </p:cNvPr>
          <p:cNvSpPr/>
          <p:nvPr/>
        </p:nvSpPr>
        <p:spPr bwMode="auto">
          <a:xfrm>
            <a:off x="2232078" y="1392858"/>
            <a:ext cx="2115879" cy="536946"/>
          </a:xfrm>
          <a:prstGeom prst="rect">
            <a:avLst/>
          </a:prstGeom>
          <a:solidFill>
            <a:schemeClr val="tx1">
              <a:lumMod val="65000"/>
            </a:schemeClr>
          </a:solidFill>
          <a:ln>
            <a:noFill/>
            <a:headEnd type="none" w="med" len="med"/>
            <a:tailEnd type="none" w="med" len="med"/>
          </a:ln>
          <a:effectLst>
            <a:outerShdw blurRad="50800" dist="50800" dir="1320000" algn="ctr" rotWithShape="0">
              <a:srgbClr val="000000">
                <a:alpha val="43137"/>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lumMod val="85000"/>
                    <a:lumOff val="15000"/>
                  </a:srgbClr>
                </a:solidFill>
                <a:effectLst/>
                <a:uLnTx/>
                <a:uFillTx/>
                <a:latin typeface="Segoe UI"/>
                <a:ea typeface="+mn-ea"/>
                <a:cs typeface="Segoe UI" pitchFamily="34" charset="0"/>
              </a:rPr>
              <a:t>Topic</a:t>
            </a:r>
          </a:p>
        </p:txBody>
      </p:sp>
      <p:sp>
        <p:nvSpPr>
          <p:cNvPr id="38" name="Rectangle 37">
            <a:extLst>
              <a:ext uri="{FF2B5EF4-FFF2-40B4-BE49-F238E27FC236}">
                <a16:creationId xmlns:a16="http://schemas.microsoft.com/office/drawing/2014/main" id="{9C9F17CE-BC67-6D3D-3F78-2B41A93092A2}"/>
              </a:ext>
            </a:extLst>
          </p:cNvPr>
          <p:cNvSpPr/>
          <p:nvPr/>
        </p:nvSpPr>
        <p:spPr bwMode="auto">
          <a:xfrm>
            <a:off x="2232078" y="1972792"/>
            <a:ext cx="2115879" cy="536946"/>
          </a:xfrm>
          <a:prstGeom prst="rect">
            <a:avLst/>
          </a:prstGeom>
          <a:solidFill>
            <a:schemeClr val="tx1">
              <a:lumMod val="65000"/>
            </a:schemeClr>
          </a:solidFill>
          <a:ln>
            <a:noFill/>
            <a:headEnd type="none" w="med" len="med"/>
            <a:tailEnd type="none" w="med" len="med"/>
          </a:ln>
          <a:effectLst>
            <a:outerShdw blurRad="50800" dist="50800" dir="1320000" algn="ctr" rotWithShape="0">
              <a:srgbClr val="000000">
                <a:alpha val="43137"/>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lumMod val="85000"/>
                    <a:lumOff val="15000"/>
                  </a:srgbClr>
                </a:solidFill>
                <a:effectLst/>
                <a:uLnTx/>
                <a:uFillTx/>
                <a:latin typeface="Segoe UI"/>
                <a:ea typeface="+mn-ea"/>
                <a:cs typeface="Segoe UI" pitchFamily="34" charset="0"/>
              </a:rPr>
              <a:t>Topic</a:t>
            </a:r>
          </a:p>
        </p:txBody>
      </p:sp>
      <p:sp>
        <p:nvSpPr>
          <p:cNvPr id="39" name="Rectangle 38">
            <a:extLst>
              <a:ext uri="{FF2B5EF4-FFF2-40B4-BE49-F238E27FC236}">
                <a16:creationId xmlns:a16="http://schemas.microsoft.com/office/drawing/2014/main" id="{C562C404-5CAB-F65C-4ED8-F15DC6CF507F}"/>
              </a:ext>
            </a:extLst>
          </p:cNvPr>
          <p:cNvSpPr/>
          <p:nvPr/>
        </p:nvSpPr>
        <p:spPr bwMode="auto">
          <a:xfrm>
            <a:off x="2232078" y="2552726"/>
            <a:ext cx="2115879" cy="536946"/>
          </a:xfrm>
          <a:prstGeom prst="rect">
            <a:avLst/>
          </a:prstGeom>
          <a:solidFill>
            <a:schemeClr val="tx1">
              <a:lumMod val="65000"/>
            </a:schemeClr>
          </a:solidFill>
          <a:ln>
            <a:noFill/>
            <a:headEnd type="none" w="med" len="med"/>
            <a:tailEnd type="none" w="med" len="med"/>
          </a:ln>
          <a:effectLst>
            <a:outerShdw blurRad="50800" dist="50800" dir="1320000" algn="ctr" rotWithShape="0">
              <a:srgbClr val="000000">
                <a:alpha val="43137"/>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lumMod val="85000"/>
                    <a:lumOff val="15000"/>
                  </a:srgbClr>
                </a:solidFill>
                <a:effectLst/>
                <a:uLnTx/>
                <a:uFillTx/>
                <a:latin typeface="Segoe UI"/>
                <a:ea typeface="+mn-ea"/>
                <a:cs typeface="Segoe UI" pitchFamily="34" charset="0"/>
              </a:rPr>
              <a:t>Action</a:t>
            </a:r>
          </a:p>
        </p:txBody>
      </p:sp>
      <p:sp>
        <p:nvSpPr>
          <p:cNvPr id="60" name="Rectangle 59">
            <a:extLst>
              <a:ext uri="{FF2B5EF4-FFF2-40B4-BE49-F238E27FC236}">
                <a16:creationId xmlns:a16="http://schemas.microsoft.com/office/drawing/2014/main" id="{638ADD61-EDBE-F792-CA92-2D62F1821240}"/>
              </a:ext>
            </a:extLst>
          </p:cNvPr>
          <p:cNvSpPr/>
          <p:nvPr/>
        </p:nvSpPr>
        <p:spPr bwMode="auto">
          <a:xfrm>
            <a:off x="2232078" y="3132660"/>
            <a:ext cx="2115879" cy="536946"/>
          </a:xfrm>
          <a:prstGeom prst="rect">
            <a:avLst/>
          </a:prstGeom>
          <a:solidFill>
            <a:schemeClr val="tx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lumMod val="85000"/>
                    <a:lumOff val="15000"/>
                  </a:srgbClr>
                </a:solidFill>
                <a:effectLst/>
                <a:uLnTx/>
                <a:uFillTx/>
                <a:latin typeface="Segoe UI"/>
                <a:ea typeface="Segoe UI" pitchFamily="34" charset="0"/>
                <a:cs typeface="Segoe UI" pitchFamily="34" charset="0"/>
              </a:rPr>
              <a:t>Action</a:t>
            </a:r>
          </a:p>
        </p:txBody>
      </p:sp>
      <p:sp>
        <p:nvSpPr>
          <p:cNvPr id="61" name="Rectangle 60">
            <a:extLst>
              <a:ext uri="{FF2B5EF4-FFF2-40B4-BE49-F238E27FC236}">
                <a16:creationId xmlns:a16="http://schemas.microsoft.com/office/drawing/2014/main" id="{7E1DB2CF-8385-F6BA-033D-2BF43315D83C}"/>
              </a:ext>
            </a:extLst>
          </p:cNvPr>
          <p:cNvSpPr/>
          <p:nvPr/>
        </p:nvSpPr>
        <p:spPr bwMode="auto">
          <a:xfrm>
            <a:off x="7247523" y="778263"/>
            <a:ext cx="2360541" cy="552893"/>
          </a:xfrm>
          <a:prstGeom prst="rect">
            <a:avLst/>
          </a:prstGeom>
          <a:solidFill>
            <a:schemeClr val="tx1">
              <a:lumMod val="65000"/>
            </a:schemeClr>
          </a:solidFill>
          <a:ln>
            <a:noFill/>
            <a:headEnd type="none" w="med" len="med"/>
            <a:tailEnd type="none" w="med" len="med"/>
          </a:ln>
          <a:effectLst>
            <a:outerShdw blurRad="50800" dist="50800" dir="1320000" algn="ctr" rotWithShape="0">
              <a:srgbClr val="000000">
                <a:alpha val="43137"/>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lumMod val="85000"/>
                    <a:lumOff val="15000"/>
                  </a:srgbClr>
                </a:solidFill>
                <a:effectLst/>
                <a:uLnTx/>
                <a:uFillTx/>
                <a:latin typeface="Segoe UI"/>
                <a:ea typeface="+mn-ea"/>
                <a:cs typeface="Segoe UI" pitchFamily="34" charset="0"/>
              </a:rPr>
              <a:t>Topic</a:t>
            </a:r>
          </a:p>
        </p:txBody>
      </p:sp>
      <p:sp>
        <p:nvSpPr>
          <p:cNvPr id="62" name="TextBox 61">
            <a:extLst>
              <a:ext uri="{FF2B5EF4-FFF2-40B4-BE49-F238E27FC236}">
                <a16:creationId xmlns:a16="http://schemas.microsoft.com/office/drawing/2014/main" id="{1F8D54A6-F82A-AE45-B131-E2F299076665}"/>
              </a:ext>
            </a:extLst>
          </p:cNvPr>
          <p:cNvSpPr txBox="1"/>
          <p:nvPr/>
        </p:nvSpPr>
        <p:spPr>
          <a:xfrm>
            <a:off x="4791688" y="1331230"/>
            <a:ext cx="2086107" cy="2215991"/>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lumMod val="95000"/>
                  </a:srgbClr>
                </a:solidFill>
                <a:effectLst/>
                <a:uLnTx/>
                <a:uFillTx/>
                <a:latin typeface="Segoe UI"/>
                <a:ea typeface="+mn-ea"/>
                <a:cs typeface="+mn-cs"/>
              </a:rPr>
              <a:t>One or more actions / topics / knowledge matched</a:t>
            </a:r>
          </a:p>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lumMod val="95000"/>
                </a:srgbClr>
              </a:solidFill>
              <a:effectLst/>
              <a:uLnTx/>
              <a:uFillTx/>
              <a:latin typeface="Segoe UI"/>
              <a:ea typeface="+mn-ea"/>
              <a:cs typeface="+mn-cs"/>
            </a:endParaRPr>
          </a:p>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lumMod val="95000"/>
                </a:srgbClr>
              </a:solidFill>
              <a:effectLst/>
              <a:uLnTx/>
              <a:uFillTx/>
              <a:latin typeface="Segoe UI"/>
              <a:ea typeface="+mn-ea"/>
              <a:cs typeface="+mn-cs"/>
            </a:endParaRP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lumMod val="95000"/>
                  </a:srgbClr>
                </a:solidFill>
                <a:effectLst/>
                <a:uLnTx/>
                <a:uFillTx/>
                <a:latin typeface="Segoe UI"/>
                <a:ea typeface="+mn-ea"/>
                <a:cs typeface="+mn-cs"/>
              </a:rPr>
              <a:t>A plan is generated using actions / knowledge / topics</a:t>
            </a:r>
          </a:p>
        </p:txBody>
      </p:sp>
      <p:sp>
        <p:nvSpPr>
          <p:cNvPr id="63" name="Rectangle 62">
            <a:extLst>
              <a:ext uri="{FF2B5EF4-FFF2-40B4-BE49-F238E27FC236}">
                <a16:creationId xmlns:a16="http://schemas.microsoft.com/office/drawing/2014/main" id="{ABD9A6D8-B755-27D4-BB12-212F9BDA49E1}"/>
              </a:ext>
            </a:extLst>
          </p:cNvPr>
          <p:cNvSpPr/>
          <p:nvPr/>
        </p:nvSpPr>
        <p:spPr bwMode="auto">
          <a:xfrm>
            <a:off x="7247525" y="1627552"/>
            <a:ext cx="2360541" cy="2364974"/>
          </a:xfrm>
          <a:prstGeom prst="rect">
            <a:avLst/>
          </a:prstGeom>
          <a:solidFill>
            <a:schemeClr val="tx1">
              <a:lumMod val="65000"/>
            </a:schemeClr>
          </a:solidFill>
          <a:ln>
            <a:solidFill>
              <a:srgbClr val="000000"/>
            </a:solidFill>
            <a:headEnd type="none" w="med" len="med"/>
            <a:tailEnd type="none" w="med" len="med"/>
          </a:ln>
          <a:effectLst>
            <a:outerShdw blurRad="50800" dist="50800" dir="1320000" algn="ctr" rotWithShape="0">
              <a:srgbClr val="000000">
                <a:alpha val="43137"/>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000000">
                    <a:lumMod val="85000"/>
                    <a:lumOff val="15000"/>
                  </a:srgbClr>
                </a:solidFill>
                <a:effectLst/>
                <a:uLnTx/>
                <a:uFillTx/>
                <a:latin typeface="Segoe UI"/>
                <a:ea typeface="+mn-ea"/>
                <a:cs typeface="+mn-cs"/>
              </a:rPr>
              <a:t>Action</a:t>
            </a:r>
            <a:endParaRPr kumimoji="0" lang="en-US" sz="1500" b="0" i="0" u="none" strike="noStrike" kern="1200" cap="none" spc="0" normalizeH="0" baseline="0" noProof="0">
              <a:ln>
                <a:noFill/>
              </a:ln>
              <a:solidFill>
                <a:srgbClr val="000000">
                  <a:lumMod val="85000"/>
                  <a:lumOff val="15000"/>
                </a:srgbClr>
              </a:solidFill>
              <a:effectLst/>
              <a:uLnTx/>
              <a:uFillTx/>
              <a:latin typeface="Segoe UI"/>
              <a:ea typeface="+mn-ea"/>
              <a:cs typeface="+mn-cs"/>
            </a:endParaRPr>
          </a:p>
        </p:txBody>
      </p:sp>
      <p:sp>
        <p:nvSpPr>
          <p:cNvPr id="64" name="Rectangle 63">
            <a:extLst>
              <a:ext uri="{FF2B5EF4-FFF2-40B4-BE49-F238E27FC236}">
                <a16:creationId xmlns:a16="http://schemas.microsoft.com/office/drawing/2014/main" id="{023F9FD6-F332-D0DD-CB98-E8CDBA2930B4}"/>
              </a:ext>
            </a:extLst>
          </p:cNvPr>
          <p:cNvSpPr/>
          <p:nvPr/>
        </p:nvSpPr>
        <p:spPr bwMode="auto">
          <a:xfrm>
            <a:off x="7361031" y="2084501"/>
            <a:ext cx="2115156" cy="552893"/>
          </a:xfrm>
          <a:prstGeom prst="rect">
            <a:avLst/>
          </a:prstGeom>
          <a:solidFill>
            <a:srgbClr val="19191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lumMod val="95000"/>
                  </a:srgbClr>
                </a:solidFill>
                <a:effectLst/>
                <a:uLnTx/>
                <a:uFillTx/>
                <a:latin typeface="Segoe UI"/>
                <a:ea typeface="Segoe UI" pitchFamily="34" charset="0"/>
                <a:cs typeface="Segoe UI" pitchFamily="34" charset="0"/>
              </a:rPr>
              <a:t>Slot filling</a:t>
            </a:r>
          </a:p>
        </p:txBody>
      </p:sp>
      <p:sp>
        <p:nvSpPr>
          <p:cNvPr id="65" name="Rectangle 64">
            <a:extLst>
              <a:ext uri="{FF2B5EF4-FFF2-40B4-BE49-F238E27FC236}">
                <a16:creationId xmlns:a16="http://schemas.microsoft.com/office/drawing/2014/main" id="{28EA3710-E4A1-956A-6BBB-750473B19BC8}"/>
              </a:ext>
            </a:extLst>
          </p:cNvPr>
          <p:cNvSpPr/>
          <p:nvPr/>
        </p:nvSpPr>
        <p:spPr bwMode="auto">
          <a:xfrm>
            <a:off x="7361031" y="2676029"/>
            <a:ext cx="2115156" cy="552893"/>
          </a:xfrm>
          <a:prstGeom prst="rect">
            <a:avLst/>
          </a:prstGeom>
          <a:solidFill>
            <a:srgbClr val="19191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lumMod val="95000"/>
                  </a:srgbClr>
                </a:solidFill>
                <a:effectLst/>
                <a:uLnTx/>
                <a:uFillTx/>
                <a:latin typeface="Segoe UI"/>
                <a:ea typeface="Segoe UI" pitchFamily="34" charset="0"/>
                <a:cs typeface="Segoe UI" pitchFamily="34" charset="0"/>
              </a:rPr>
              <a:t>Execution</a:t>
            </a:r>
          </a:p>
        </p:txBody>
      </p:sp>
      <p:sp>
        <p:nvSpPr>
          <p:cNvPr id="66" name="Rectangle 65">
            <a:extLst>
              <a:ext uri="{FF2B5EF4-FFF2-40B4-BE49-F238E27FC236}">
                <a16:creationId xmlns:a16="http://schemas.microsoft.com/office/drawing/2014/main" id="{7B9E56E9-0F90-C18C-42EC-365C4D8E14EC}"/>
              </a:ext>
            </a:extLst>
          </p:cNvPr>
          <p:cNvSpPr/>
          <p:nvPr/>
        </p:nvSpPr>
        <p:spPr bwMode="auto">
          <a:xfrm>
            <a:off x="7361031" y="3259040"/>
            <a:ext cx="2115156" cy="552893"/>
          </a:xfrm>
          <a:prstGeom prst="rect">
            <a:avLst/>
          </a:prstGeom>
          <a:solidFill>
            <a:srgbClr val="19191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lumMod val="95000"/>
                  </a:srgbClr>
                </a:solidFill>
                <a:effectLst/>
                <a:uLnTx/>
                <a:uFillTx/>
                <a:latin typeface="Segoe UI"/>
                <a:ea typeface="Segoe UI" pitchFamily="34" charset="0"/>
                <a:cs typeface="Segoe UI" pitchFamily="34" charset="0"/>
              </a:rPr>
              <a:t>Response</a:t>
            </a:r>
          </a:p>
        </p:txBody>
      </p:sp>
      <p:cxnSp>
        <p:nvCxnSpPr>
          <p:cNvPr id="67" name="Straight Arrow Connector 66">
            <a:extLst>
              <a:ext uri="{FF2B5EF4-FFF2-40B4-BE49-F238E27FC236}">
                <a16:creationId xmlns:a16="http://schemas.microsoft.com/office/drawing/2014/main" id="{C91668E2-9799-30BF-A9B6-873DF9181B6E}"/>
              </a:ext>
            </a:extLst>
          </p:cNvPr>
          <p:cNvCxnSpPr>
            <a:cxnSpLocks/>
          </p:cNvCxnSpPr>
          <p:nvPr/>
        </p:nvCxnSpPr>
        <p:spPr>
          <a:xfrm>
            <a:off x="4605406" y="2388064"/>
            <a:ext cx="2511490" cy="0"/>
          </a:xfrm>
          <a:prstGeom prst="straightConnector1">
            <a:avLst/>
          </a:prstGeom>
          <a:ln w="19050">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68" name="Rectangle 67">
            <a:extLst>
              <a:ext uri="{FF2B5EF4-FFF2-40B4-BE49-F238E27FC236}">
                <a16:creationId xmlns:a16="http://schemas.microsoft.com/office/drawing/2014/main" id="{DDA5D16B-B75F-4BED-FFBB-DE5D300A637E}"/>
              </a:ext>
            </a:extLst>
          </p:cNvPr>
          <p:cNvSpPr/>
          <p:nvPr/>
        </p:nvSpPr>
        <p:spPr bwMode="auto">
          <a:xfrm>
            <a:off x="2232078" y="3703699"/>
            <a:ext cx="2115879" cy="536946"/>
          </a:xfrm>
          <a:prstGeom prst="rect">
            <a:avLst/>
          </a:prstGeom>
          <a:solidFill>
            <a:schemeClr val="tx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lumMod val="85000"/>
                    <a:lumOff val="15000"/>
                  </a:srgbClr>
                </a:solidFill>
                <a:effectLst/>
                <a:uLnTx/>
                <a:uFillTx/>
                <a:latin typeface="Segoe UI"/>
                <a:ea typeface="Segoe UI" pitchFamily="34" charset="0"/>
                <a:cs typeface="Segoe UI" pitchFamily="34" charset="0"/>
              </a:rPr>
              <a:t>Knowledge</a:t>
            </a:r>
          </a:p>
        </p:txBody>
      </p:sp>
      <p:sp>
        <p:nvSpPr>
          <p:cNvPr id="69" name="Rectangle 68">
            <a:extLst>
              <a:ext uri="{FF2B5EF4-FFF2-40B4-BE49-F238E27FC236}">
                <a16:creationId xmlns:a16="http://schemas.microsoft.com/office/drawing/2014/main" id="{BD54C3B9-7EB6-9EDC-9044-0155C0AE96CA}"/>
              </a:ext>
            </a:extLst>
          </p:cNvPr>
          <p:cNvSpPr/>
          <p:nvPr/>
        </p:nvSpPr>
        <p:spPr bwMode="auto">
          <a:xfrm>
            <a:off x="2232078" y="4283633"/>
            <a:ext cx="2115879" cy="536946"/>
          </a:xfrm>
          <a:prstGeom prst="rect">
            <a:avLst/>
          </a:prstGeom>
          <a:solidFill>
            <a:schemeClr val="tx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lumMod val="85000"/>
                    <a:lumOff val="15000"/>
                  </a:srgbClr>
                </a:solidFill>
                <a:effectLst/>
                <a:uLnTx/>
                <a:uFillTx/>
                <a:latin typeface="Segoe UI"/>
                <a:ea typeface="Segoe UI" pitchFamily="34" charset="0"/>
                <a:cs typeface="Segoe UI" pitchFamily="34" charset="0"/>
              </a:rPr>
              <a:t>Knowledge</a:t>
            </a:r>
          </a:p>
        </p:txBody>
      </p:sp>
      <p:cxnSp>
        <p:nvCxnSpPr>
          <p:cNvPr id="70" name="Straight Arrow Connector 69">
            <a:extLst>
              <a:ext uri="{FF2B5EF4-FFF2-40B4-BE49-F238E27FC236}">
                <a16:creationId xmlns:a16="http://schemas.microsoft.com/office/drawing/2014/main" id="{E4629364-8228-46A9-229C-6526686935C0}"/>
              </a:ext>
            </a:extLst>
          </p:cNvPr>
          <p:cNvCxnSpPr>
            <a:cxnSpLocks/>
          </p:cNvCxnSpPr>
          <p:nvPr/>
        </p:nvCxnSpPr>
        <p:spPr>
          <a:xfrm>
            <a:off x="4605406" y="4315668"/>
            <a:ext cx="2511490" cy="0"/>
          </a:xfrm>
          <a:prstGeom prst="straightConnector1">
            <a:avLst/>
          </a:prstGeom>
          <a:ln w="19050">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14BFC76B-C98C-AF46-D60E-457BCB53E34C}"/>
              </a:ext>
            </a:extLst>
          </p:cNvPr>
          <p:cNvSpPr/>
          <p:nvPr/>
        </p:nvSpPr>
        <p:spPr bwMode="auto">
          <a:xfrm>
            <a:off x="7247525" y="4177594"/>
            <a:ext cx="2360541" cy="2364974"/>
          </a:xfrm>
          <a:prstGeom prst="rect">
            <a:avLst/>
          </a:prstGeom>
          <a:solidFill>
            <a:schemeClr val="tx1">
              <a:lumMod val="65000"/>
            </a:schemeClr>
          </a:solidFill>
          <a:ln>
            <a:solidFill>
              <a:srgbClr val="000000"/>
            </a:solidFill>
            <a:headEnd type="none" w="med" len="med"/>
            <a:tailEnd type="none" w="med" len="med"/>
          </a:ln>
          <a:effectLst>
            <a:outerShdw blurRad="50800" dist="50800" dir="1320000" algn="ctr" rotWithShape="0">
              <a:srgbClr val="000000">
                <a:alpha val="43137"/>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000000">
                    <a:lumMod val="85000"/>
                    <a:lumOff val="15000"/>
                  </a:srgbClr>
                </a:solidFill>
                <a:effectLst/>
                <a:uLnTx/>
                <a:uFillTx/>
                <a:latin typeface="Segoe UI"/>
                <a:ea typeface="+mn-ea"/>
                <a:cs typeface="+mn-cs"/>
              </a:rPr>
              <a:t>Knowledge</a:t>
            </a:r>
            <a:endParaRPr kumimoji="0" lang="en-US" sz="1500" b="0" i="0" u="none" strike="noStrike" kern="1200" cap="none" spc="0" normalizeH="0" baseline="0" noProof="0">
              <a:ln>
                <a:noFill/>
              </a:ln>
              <a:solidFill>
                <a:srgbClr val="000000">
                  <a:lumMod val="85000"/>
                  <a:lumOff val="15000"/>
                </a:srgbClr>
              </a:solidFill>
              <a:effectLst/>
              <a:uLnTx/>
              <a:uFillTx/>
              <a:latin typeface="Segoe UI"/>
              <a:ea typeface="+mn-ea"/>
              <a:cs typeface="+mn-cs"/>
            </a:endParaRPr>
          </a:p>
        </p:txBody>
      </p:sp>
      <p:sp>
        <p:nvSpPr>
          <p:cNvPr id="72" name="Rectangle 71">
            <a:extLst>
              <a:ext uri="{FF2B5EF4-FFF2-40B4-BE49-F238E27FC236}">
                <a16:creationId xmlns:a16="http://schemas.microsoft.com/office/drawing/2014/main" id="{05EF2CD9-C241-3E73-9EBB-EB2385BC3609}"/>
              </a:ext>
            </a:extLst>
          </p:cNvPr>
          <p:cNvSpPr/>
          <p:nvPr/>
        </p:nvSpPr>
        <p:spPr bwMode="auto">
          <a:xfrm>
            <a:off x="7380849" y="4659475"/>
            <a:ext cx="2115156" cy="552893"/>
          </a:xfrm>
          <a:prstGeom prst="rect">
            <a:avLst/>
          </a:prstGeom>
          <a:solidFill>
            <a:srgbClr val="19191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lumMod val="95000"/>
                  </a:srgbClr>
                </a:solidFill>
                <a:effectLst/>
                <a:uLnTx/>
                <a:uFillTx/>
                <a:latin typeface="Segoe UI"/>
                <a:ea typeface="Segoe UI" pitchFamily="34" charset="0"/>
                <a:cs typeface="Segoe UI" pitchFamily="34" charset="0"/>
              </a:rPr>
              <a:t>Search</a:t>
            </a:r>
          </a:p>
        </p:txBody>
      </p:sp>
      <p:sp>
        <p:nvSpPr>
          <p:cNvPr id="73" name="Rectangle 72">
            <a:extLst>
              <a:ext uri="{FF2B5EF4-FFF2-40B4-BE49-F238E27FC236}">
                <a16:creationId xmlns:a16="http://schemas.microsoft.com/office/drawing/2014/main" id="{7C4D4BCC-172D-B316-3929-A7011432CBC6}"/>
              </a:ext>
            </a:extLst>
          </p:cNvPr>
          <p:cNvSpPr/>
          <p:nvPr/>
        </p:nvSpPr>
        <p:spPr bwMode="auto">
          <a:xfrm>
            <a:off x="7380849" y="5251034"/>
            <a:ext cx="2115156" cy="552893"/>
          </a:xfrm>
          <a:prstGeom prst="rect">
            <a:avLst/>
          </a:prstGeom>
          <a:solidFill>
            <a:srgbClr val="19191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lumMod val="95000"/>
                  </a:srgbClr>
                </a:solidFill>
                <a:effectLst/>
                <a:uLnTx/>
                <a:uFillTx/>
                <a:latin typeface="Segoe UI"/>
                <a:ea typeface="Segoe UI" pitchFamily="34" charset="0"/>
                <a:cs typeface="Segoe UI" pitchFamily="34" charset="0"/>
              </a:rPr>
              <a:t>Summarize</a:t>
            </a:r>
          </a:p>
        </p:txBody>
      </p:sp>
      <p:sp>
        <p:nvSpPr>
          <p:cNvPr id="74" name="Rectangle 73">
            <a:extLst>
              <a:ext uri="{FF2B5EF4-FFF2-40B4-BE49-F238E27FC236}">
                <a16:creationId xmlns:a16="http://schemas.microsoft.com/office/drawing/2014/main" id="{BF479738-0E14-F0E9-A35C-6FD81F61CAF1}"/>
              </a:ext>
            </a:extLst>
          </p:cNvPr>
          <p:cNvSpPr/>
          <p:nvPr/>
        </p:nvSpPr>
        <p:spPr bwMode="auto">
          <a:xfrm>
            <a:off x="7380849" y="5842593"/>
            <a:ext cx="2115156" cy="552893"/>
          </a:xfrm>
          <a:prstGeom prst="rect">
            <a:avLst/>
          </a:prstGeom>
          <a:solidFill>
            <a:srgbClr val="19191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lumMod val="95000"/>
                  </a:srgbClr>
                </a:solidFill>
                <a:effectLst/>
                <a:uLnTx/>
                <a:uFillTx/>
                <a:latin typeface="Segoe UI"/>
                <a:ea typeface="Segoe UI" pitchFamily="34" charset="0"/>
                <a:cs typeface="Segoe UI" pitchFamily="34" charset="0"/>
              </a:rPr>
              <a:t>Citations</a:t>
            </a:r>
          </a:p>
        </p:txBody>
      </p:sp>
      <p:sp>
        <p:nvSpPr>
          <p:cNvPr id="75" name="Rectangle 74">
            <a:extLst>
              <a:ext uri="{FF2B5EF4-FFF2-40B4-BE49-F238E27FC236}">
                <a16:creationId xmlns:a16="http://schemas.microsoft.com/office/drawing/2014/main" id="{19658541-2007-8F55-C3B6-E7F2DB4DBE34}"/>
              </a:ext>
            </a:extLst>
          </p:cNvPr>
          <p:cNvSpPr/>
          <p:nvPr/>
        </p:nvSpPr>
        <p:spPr bwMode="auto">
          <a:xfrm>
            <a:off x="10154435" y="1951688"/>
            <a:ext cx="1648675" cy="3215735"/>
          </a:xfrm>
          <a:prstGeom prst="rect">
            <a:avLst/>
          </a:prstGeom>
          <a:solidFill>
            <a:schemeClr val="bg1">
              <a:lumMod val="90000"/>
              <a:lumOff val="10000"/>
            </a:schemeClr>
          </a:solidFill>
          <a:ln>
            <a:solidFill>
              <a:srgbClr val="00B0F0"/>
            </a:solidFill>
            <a:headEnd type="none" w="med" len="med"/>
            <a:tailEnd type="none" w="med" len="med"/>
          </a:ln>
          <a:effectLst>
            <a:outerShdw blurRad="50800" dist="50800" dir="1320000" algn="ctr" rotWithShape="0">
              <a:srgbClr val="000000">
                <a:alpha val="43137"/>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FFFFFF">
                    <a:lumMod val="95000"/>
                  </a:srgbClr>
                </a:solidFill>
                <a:effectLst/>
                <a:uLnTx/>
                <a:uFillTx/>
                <a:latin typeface="Segoe UI"/>
                <a:ea typeface="+mn-ea"/>
                <a:cs typeface="+mn-cs"/>
              </a:rPr>
              <a:t>Unified Response</a:t>
            </a: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FFFFFF">
                  <a:lumMod val="95000"/>
                </a:srgbClr>
              </a:solidFill>
              <a:effectLst/>
              <a:uLnTx/>
              <a:uFillTx/>
              <a:latin typeface="Segoe UI"/>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FFFFFF">
                    <a:lumMod val="95000"/>
                  </a:srgbClr>
                </a:solidFill>
                <a:effectLst/>
                <a:uLnTx/>
                <a:uFillTx/>
                <a:latin typeface="Segoe UI"/>
                <a:ea typeface="+mn-ea"/>
                <a:cs typeface="+mn-cs"/>
              </a:rPr>
              <a:t>A message is generated to answer a user’s question using the outputs from all actions / knowledge / topics in the plan.</a:t>
            </a:r>
          </a:p>
        </p:txBody>
      </p:sp>
      <p:cxnSp>
        <p:nvCxnSpPr>
          <p:cNvPr id="76" name="Straight Arrow Connector 75">
            <a:extLst>
              <a:ext uri="{FF2B5EF4-FFF2-40B4-BE49-F238E27FC236}">
                <a16:creationId xmlns:a16="http://schemas.microsoft.com/office/drawing/2014/main" id="{2E2E77B9-D9C6-231D-AD29-8BC8A3F9A1C6}"/>
              </a:ext>
            </a:extLst>
          </p:cNvPr>
          <p:cNvCxnSpPr>
            <a:cxnSpLocks/>
            <a:endCxn id="75" idx="1"/>
          </p:cNvCxnSpPr>
          <p:nvPr/>
        </p:nvCxnSpPr>
        <p:spPr>
          <a:xfrm>
            <a:off x="9608064" y="3559556"/>
            <a:ext cx="546371" cy="0"/>
          </a:xfrm>
          <a:prstGeom prst="straightConnector1">
            <a:avLst/>
          </a:prstGeom>
          <a:ln w="19050">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77" name="Connector: Elbow 76">
            <a:extLst>
              <a:ext uri="{FF2B5EF4-FFF2-40B4-BE49-F238E27FC236}">
                <a16:creationId xmlns:a16="http://schemas.microsoft.com/office/drawing/2014/main" id="{213E839C-19FB-B5D0-0AE9-E177CFC9E9CB}"/>
              </a:ext>
            </a:extLst>
          </p:cNvPr>
          <p:cNvCxnSpPr>
            <a:cxnSpLocks/>
            <a:stCxn id="61" idx="3"/>
            <a:endCxn id="75" idx="0"/>
          </p:cNvCxnSpPr>
          <p:nvPr/>
        </p:nvCxnSpPr>
        <p:spPr>
          <a:xfrm>
            <a:off x="9608064" y="1054710"/>
            <a:ext cx="1370709" cy="896978"/>
          </a:xfrm>
          <a:prstGeom prst="bentConnector2">
            <a:avLst/>
          </a:prstGeom>
          <a:ln w="19050">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78" name="Connector: Elbow 77">
            <a:extLst>
              <a:ext uri="{FF2B5EF4-FFF2-40B4-BE49-F238E27FC236}">
                <a16:creationId xmlns:a16="http://schemas.microsoft.com/office/drawing/2014/main" id="{76227A76-BD8B-C6AD-9F31-D1191A679750}"/>
              </a:ext>
            </a:extLst>
          </p:cNvPr>
          <p:cNvCxnSpPr>
            <a:cxnSpLocks/>
            <a:endCxn id="75" idx="2"/>
          </p:cNvCxnSpPr>
          <p:nvPr/>
        </p:nvCxnSpPr>
        <p:spPr>
          <a:xfrm flipV="1">
            <a:off x="9608065" y="5167423"/>
            <a:ext cx="1370708" cy="675169"/>
          </a:xfrm>
          <a:prstGeom prst="bentConnector2">
            <a:avLst/>
          </a:prstGeom>
          <a:ln w="19050">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2813341"/>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0FD3F9-6B6F-911C-C1AB-80C7C04D670D}"/>
            </a:ext>
          </a:extLst>
        </p:cNvPr>
        <p:cNvGrpSpPr/>
        <p:nvPr/>
      </p:nvGrpSpPr>
      <p:grpSpPr>
        <a:xfrm>
          <a:off x="0" y="0"/>
          <a:ext cx="0" cy="0"/>
          <a:chOff x="0" y="0"/>
          <a:chExt cx="0" cy="0"/>
        </a:xfrm>
      </p:grpSpPr>
      <p:sp>
        <p:nvSpPr>
          <p:cNvPr id="43" name="Rectangle: Rounded Corners 42">
            <a:extLst>
              <a:ext uri="{FF2B5EF4-FFF2-40B4-BE49-F238E27FC236}">
                <a16:creationId xmlns:a16="http://schemas.microsoft.com/office/drawing/2014/main" id="{FD9C6D44-8FB9-9ED7-365D-F8564A582910}"/>
              </a:ext>
            </a:extLst>
          </p:cNvPr>
          <p:cNvSpPr/>
          <p:nvPr/>
        </p:nvSpPr>
        <p:spPr>
          <a:xfrm>
            <a:off x="6039160" y="884259"/>
            <a:ext cx="2033655" cy="835286"/>
          </a:xfrm>
          <a:prstGeom prst="roundRect">
            <a:avLst>
              <a:gd name="adj" fmla="val 8328"/>
            </a:avLst>
          </a:prstGeom>
          <a:solidFill>
            <a:schemeClr val="bg2">
              <a:alpha val="12000"/>
            </a:schemeClr>
          </a:solidFill>
          <a:ln w="254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1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Segoe UI" pitchFamily="34" charset="0"/>
              </a:rPr>
              <a:t>Agent instructions</a:t>
            </a:r>
          </a:p>
        </p:txBody>
      </p:sp>
      <p:sp>
        <p:nvSpPr>
          <p:cNvPr id="40" name="Rectangle: Rounded Corners 39">
            <a:extLst>
              <a:ext uri="{FF2B5EF4-FFF2-40B4-BE49-F238E27FC236}">
                <a16:creationId xmlns:a16="http://schemas.microsoft.com/office/drawing/2014/main" id="{CA8098E6-BF88-383B-E820-0E0E6BB67631}"/>
              </a:ext>
            </a:extLst>
          </p:cNvPr>
          <p:cNvSpPr/>
          <p:nvPr/>
        </p:nvSpPr>
        <p:spPr>
          <a:xfrm>
            <a:off x="526561" y="884259"/>
            <a:ext cx="5082239" cy="835286"/>
          </a:xfrm>
          <a:prstGeom prst="roundRect">
            <a:avLst>
              <a:gd name="adj" fmla="val 6297"/>
            </a:avLst>
          </a:prstGeom>
          <a:solidFill>
            <a:srgbClr val="C03BC4">
              <a:alpha val="12000"/>
            </a:srgbClr>
          </a:solidFill>
          <a:ln w="25400" cap="rnd">
            <a:solidFill>
              <a:srgbClr val="C03BC4"/>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r>
              <a:rPr lang="en-US" sz="1400">
                <a:ln w="3175">
                  <a:noFill/>
                </a:ln>
                <a:solidFill>
                  <a:srgbClr val="FFFFFF"/>
                </a:solidFill>
                <a:latin typeface="Segoe UI Semibold"/>
                <a:cs typeface="Segoe UI Semibold"/>
              </a:rPr>
              <a:t>Guide</a:t>
            </a:r>
            <a:r>
              <a:rPr kumimoji="0" lang="en-US" sz="1400" b="0" i="0" u="none" strike="noStrike" kern="1200" cap="none" spc="0" normalizeH="0" baseline="0" noProof="0">
                <a:ln w="3175">
                  <a:noFill/>
                </a:ln>
                <a:solidFill>
                  <a:srgbClr val="FFFFFF"/>
                </a:solidFill>
                <a:effectLst/>
                <a:uLnTx/>
                <a:uFillTx/>
                <a:latin typeface="Segoe UI Semibold"/>
                <a:ea typeface="+mn-ea"/>
                <a:cs typeface="Segoe UI Semibold"/>
              </a:rPr>
              <a:t> the agent on </a:t>
            </a:r>
            <a:r>
              <a:rPr lang="en-US" sz="1400">
                <a:ln w="3175">
                  <a:noFill/>
                </a:ln>
                <a:solidFill>
                  <a:srgbClr val="FFFFFF"/>
                </a:solidFill>
                <a:latin typeface="Segoe UI Semibold"/>
                <a:cs typeface="Segoe UI Semibold"/>
              </a:rPr>
              <a:t>WHEN</a:t>
            </a:r>
            <a:r>
              <a:rPr kumimoji="0" lang="en-US" sz="1400" b="0" i="0" u="none" strike="noStrike" kern="1200" cap="none" spc="0" normalizeH="0" baseline="0" noProof="0">
                <a:ln w="3175">
                  <a:noFill/>
                </a:ln>
                <a:solidFill>
                  <a:srgbClr val="FFFFFF"/>
                </a:solidFill>
                <a:effectLst/>
                <a:uLnTx/>
                <a:uFillTx/>
                <a:latin typeface="Segoe UI Semibold"/>
                <a:ea typeface="+mn-ea"/>
                <a:cs typeface="Segoe UI Semibold"/>
              </a:rPr>
              <a:t> to call topics and actions</a:t>
            </a:r>
          </a:p>
        </p:txBody>
      </p:sp>
      <p:sp>
        <p:nvSpPr>
          <p:cNvPr id="14" name="Title 13">
            <a:extLst>
              <a:ext uri="{FF2B5EF4-FFF2-40B4-BE49-F238E27FC236}">
                <a16:creationId xmlns:a16="http://schemas.microsoft.com/office/drawing/2014/main" id="{7770EEC9-C82D-4C63-C6C8-5D45724CF76F}"/>
              </a:ext>
            </a:extLst>
          </p:cNvPr>
          <p:cNvSpPr>
            <a:spLocks noGrp="1"/>
          </p:cNvSpPr>
          <p:nvPr>
            <p:ph type="title" idx="4294967295"/>
          </p:nvPr>
        </p:nvSpPr>
        <p:spPr>
          <a:xfrm>
            <a:off x="526561" y="229344"/>
            <a:ext cx="11017250" cy="554038"/>
          </a:xfrm>
        </p:spPr>
        <p:txBody>
          <a:bodyPr/>
          <a:lstStyle/>
          <a:p>
            <a:r>
              <a:rPr lang="en-IL" sz="3200"/>
              <a:t>How are tools/topics orchestrated?</a:t>
            </a:r>
          </a:p>
        </p:txBody>
      </p:sp>
      <p:sp>
        <p:nvSpPr>
          <p:cNvPr id="29" name="Rectangle: Rounded Corners 41">
            <a:extLst>
              <a:ext uri="{FF2B5EF4-FFF2-40B4-BE49-F238E27FC236}">
                <a16:creationId xmlns:a16="http://schemas.microsoft.com/office/drawing/2014/main" id="{BF8D4CCD-10B0-2F25-F970-C2775D62A517}"/>
              </a:ext>
            </a:extLst>
          </p:cNvPr>
          <p:cNvSpPr/>
          <p:nvPr/>
        </p:nvSpPr>
        <p:spPr>
          <a:xfrm>
            <a:off x="526561" y="1846652"/>
            <a:ext cx="5080464" cy="793990"/>
          </a:xfrm>
          <a:prstGeom prst="roundRect">
            <a:avLst>
              <a:gd name="adj" fmla="val 6799"/>
            </a:avLst>
          </a:prstGeom>
          <a:solidFill>
            <a:srgbClr val="C03BC4">
              <a:alpha val="12000"/>
            </a:srgbClr>
          </a:solidFill>
          <a:ln w="25400" cap="rnd">
            <a:solidFill>
              <a:srgbClr val="C03BC4"/>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760067" fontAlgn="base">
              <a:spcBef>
                <a:spcPct val="0"/>
              </a:spcBef>
              <a:spcAft>
                <a:spcPct val="0"/>
              </a:spcAft>
              <a:tabLst>
                <a:tab pos="750370" algn="l"/>
              </a:tabLst>
              <a:defRPr/>
            </a:pPr>
            <a:r>
              <a:rPr lang="en-US" sz="1400">
                <a:ln w="3175">
                  <a:noFill/>
                </a:ln>
                <a:solidFill>
                  <a:srgbClr val="FFFFFF"/>
                </a:solidFill>
                <a:latin typeface="Segoe UI Semibold"/>
                <a:cs typeface="Segoe UI Semibold"/>
              </a:rPr>
              <a:t>Guide</a:t>
            </a:r>
            <a:r>
              <a:rPr kumimoji="0" lang="en-US" sz="1400" b="0" i="0" u="none" strike="noStrike" kern="1200" cap="none" spc="0" normalizeH="0" baseline="0" noProof="0">
                <a:ln w="3175">
                  <a:noFill/>
                </a:ln>
                <a:solidFill>
                  <a:srgbClr val="FFFFFF"/>
                </a:solidFill>
                <a:effectLst/>
                <a:uLnTx/>
                <a:uFillTx/>
                <a:latin typeface="Segoe UI Semibold"/>
                <a:ea typeface="+mn-ea"/>
                <a:cs typeface="Segoe UI Semibold"/>
              </a:rPr>
              <a:t> the agent on WHEN knowledge should be used (*)</a:t>
            </a:r>
            <a:endParaRPr kumimoji="0" lang="en-US" sz="1100" b="0" i="0" u="none" strike="noStrike" kern="1200" cap="none" spc="0" normalizeH="0" baseline="0" noProof="0">
              <a:ln w="3175">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30" name="Rectangle: Rounded Corners 41">
            <a:extLst>
              <a:ext uri="{FF2B5EF4-FFF2-40B4-BE49-F238E27FC236}">
                <a16:creationId xmlns:a16="http://schemas.microsoft.com/office/drawing/2014/main" id="{4A43E340-CADE-4CA9-3E7B-1F6725914A3F}"/>
              </a:ext>
            </a:extLst>
          </p:cNvPr>
          <p:cNvSpPr/>
          <p:nvPr/>
        </p:nvSpPr>
        <p:spPr>
          <a:xfrm>
            <a:off x="526561" y="2767186"/>
            <a:ext cx="5080461" cy="835286"/>
          </a:xfrm>
          <a:prstGeom prst="roundRect">
            <a:avLst>
              <a:gd name="adj" fmla="val 6799"/>
            </a:avLst>
          </a:prstGeom>
          <a:solidFill>
            <a:srgbClr val="C03BC4">
              <a:alpha val="12000"/>
            </a:srgbClr>
          </a:solidFill>
          <a:ln w="25400" cap="rnd">
            <a:solidFill>
              <a:srgbClr val="C03BC4"/>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760067" fontAlgn="base">
              <a:spcBef>
                <a:spcPct val="0"/>
              </a:spcBef>
              <a:spcAft>
                <a:spcPct val="0"/>
              </a:spcAft>
              <a:tabLst>
                <a:tab pos="750370" algn="l"/>
              </a:tabLst>
              <a:defRPr/>
            </a:pPr>
            <a:r>
              <a:rPr lang="en-US" sz="1400">
                <a:ln w="3175">
                  <a:noFill/>
                </a:ln>
                <a:solidFill>
                  <a:srgbClr val="FFFFFF"/>
                </a:solidFill>
                <a:latin typeface="Segoe UI Semibold"/>
                <a:cs typeface="Segoe UI Semibold"/>
              </a:rPr>
              <a:t>Guide</a:t>
            </a:r>
            <a:r>
              <a:rPr kumimoji="0" lang="en-US" sz="1400" b="0" i="0" u="none" strike="noStrike" kern="1200" cap="none" spc="0" normalizeH="0" baseline="0" noProof="0">
                <a:ln w="3175">
                  <a:noFill/>
                </a:ln>
                <a:solidFill>
                  <a:srgbClr val="FFFFFF"/>
                </a:solidFill>
                <a:effectLst/>
                <a:uLnTx/>
                <a:uFillTx/>
                <a:latin typeface="Segoe UI Semibold"/>
                <a:ea typeface="+mn-ea"/>
                <a:cs typeface="Segoe UI Semibold"/>
              </a:rPr>
              <a:t> the agent on response formatting</a:t>
            </a:r>
            <a:endParaRPr kumimoji="0" lang="en-US" sz="1100" b="0" i="0" u="none" strike="noStrike" kern="1200" cap="none" spc="0" normalizeH="0" baseline="0" noProof="0">
              <a:ln w="3175">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5" name="TextBox 4">
            <a:extLst>
              <a:ext uri="{FF2B5EF4-FFF2-40B4-BE49-F238E27FC236}">
                <a16:creationId xmlns:a16="http://schemas.microsoft.com/office/drawing/2014/main" id="{5141D736-2395-067B-F01F-611BD51C7CA0}"/>
              </a:ext>
            </a:extLst>
          </p:cNvPr>
          <p:cNvSpPr txBox="1"/>
          <p:nvPr/>
        </p:nvSpPr>
        <p:spPr>
          <a:xfrm>
            <a:off x="526561" y="5690831"/>
            <a:ext cx="3281953" cy="307777"/>
          </a:xfrm>
          <a:prstGeom prst="rect">
            <a:avLst/>
          </a:prstGeom>
          <a:noFill/>
        </p:spPr>
        <p:txBody>
          <a:bodyPr wrap="square">
            <a:spAutoFit/>
          </a:bodyPr>
          <a:lstStyle/>
          <a:p>
            <a:pPr marL="0" marR="0" lvl="0" indent="0" defTabSz="760067" rtl="0" eaLnBrk="1" fontAlgn="base" latinLnBrk="0" hangingPunct="1">
              <a:lnSpc>
                <a:spcPct val="100000"/>
              </a:lnSpc>
              <a:spcBef>
                <a:spcPct val="0"/>
              </a:spcBef>
              <a:spcAft>
                <a:spcPct val="0"/>
              </a:spcAft>
              <a:buClrTx/>
              <a:buSzTx/>
              <a:buFontTx/>
              <a:buNone/>
              <a:tabLst>
                <a:tab pos="750370" algn="l"/>
              </a:tabLst>
              <a:defRPr/>
            </a:pPr>
            <a:r>
              <a:rPr lang="en-US" sz="1400">
                <a:ln w="3175">
                  <a:noFill/>
                </a:ln>
                <a:solidFill>
                  <a:srgbClr val="FFFFFF"/>
                </a:solidFill>
                <a:latin typeface="Segoe UI Semibold"/>
                <a:cs typeface="Segoe UI Semibold"/>
              </a:rPr>
              <a:t>(</a:t>
            </a:r>
            <a:r>
              <a:rPr kumimoji="0" lang="en-US" sz="1400" b="0" i="0" u="none" strike="noStrike" kern="1200" cap="none" spc="0" normalizeH="0" baseline="0" noProof="0">
                <a:ln w="3175">
                  <a:noFill/>
                </a:ln>
                <a:solidFill>
                  <a:srgbClr val="FFFFFF"/>
                </a:solidFill>
                <a:effectLst/>
                <a:uLnTx/>
                <a:uFillTx/>
                <a:latin typeface="Segoe UI Semibold"/>
                <a:ea typeface="+mn-ea"/>
                <a:cs typeface="Segoe UI Semibold"/>
              </a:rPr>
              <a:t>*) But not specific sources</a:t>
            </a:r>
          </a:p>
        </p:txBody>
      </p:sp>
      <p:sp>
        <p:nvSpPr>
          <p:cNvPr id="6" name="Rectangle: Rounded Corners 42">
            <a:extLst>
              <a:ext uri="{FF2B5EF4-FFF2-40B4-BE49-F238E27FC236}">
                <a16:creationId xmlns:a16="http://schemas.microsoft.com/office/drawing/2014/main" id="{4C1EAD65-4B76-FABD-04AF-810CAE959DFD}"/>
              </a:ext>
            </a:extLst>
          </p:cNvPr>
          <p:cNvSpPr/>
          <p:nvPr/>
        </p:nvSpPr>
        <p:spPr>
          <a:xfrm>
            <a:off x="8421516" y="884259"/>
            <a:ext cx="3012493" cy="835286"/>
          </a:xfrm>
          <a:prstGeom prst="roundRect">
            <a:avLst>
              <a:gd name="adj" fmla="val 8328"/>
            </a:avLst>
          </a:prstGeom>
          <a:solidFill>
            <a:schemeClr val="bg2">
              <a:alpha val="12000"/>
            </a:schemeClr>
          </a:solidFill>
          <a:ln w="254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110000"/>
              </a:lnSpc>
              <a:spcBef>
                <a:spcPct val="0"/>
              </a:spcBef>
              <a:spcAft>
                <a:spcPct val="0"/>
              </a:spcAft>
            </a:pPr>
            <a:r>
              <a:rPr lang="en-US" sz="1400">
                <a:solidFill>
                  <a:srgbClr val="FFFFFF"/>
                </a:solidFill>
                <a:latin typeface="Segoe UI Semibold"/>
                <a:cs typeface="Segoe UI" pitchFamily="34" charset="0"/>
              </a:rPr>
              <a:t>Topics/Tools</a:t>
            </a:r>
          </a:p>
          <a:p>
            <a:pPr algn="ctr" defTabSz="932472" fontAlgn="base">
              <a:lnSpc>
                <a:spcPct val="110000"/>
              </a:lnSpc>
              <a:spcBef>
                <a:spcPct val="0"/>
              </a:spcBef>
              <a:spcAft>
                <a:spcPct val="0"/>
              </a:spcAft>
            </a:pPr>
            <a:r>
              <a:rPr lang="en-US" sz="1400">
                <a:solidFill>
                  <a:srgbClr val="FFFFFF"/>
                </a:solidFill>
                <a:latin typeface="Segoe UI Semibold"/>
                <a:cs typeface="Segoe UI" pitchFamily="34" charset="0"/>
              </a:rPr>
              <a:t>Names and Descriptions</a:t>
            </a:r>
          </a:p>
        </p:txBody>
      </p:sp>
      <p:sp>
        <p:nvSpPr>
          <p:cNvPr id="15" name="Rectangle: Rounded Corners 41">
            <a:extLst>
              <a:ext uri="{FF2B5EF4-FFF2-40B4-BE49-F238E27FC236}">
                <a16:creationId xmlns:a16="http://schemas.microsoft.com/office/drawing/2014/main" id="{6F9F0C54-89B6-B2D8-772C-6BB18EC0E9B6}"/>
              </a:ext>
            </a:extLst>
          </p:cNvPr>
          <p:cNvSpPr/>
          <p:nvPr/>
        </p:nvSpPr>
        <p:spPr>
          <a:xfrm>
            <a:off x="526561" y="3790573"/>
            <a:ext cx="5080447" cy="836663"/>
          </a:xfrm>
          <a:prstGeom prst="roundRect">
            <a:avLst>
              <a:gd name="adj" fmla="val 6799"/>
            </a:avLst>
          </a:prstGeom>
          <a:solidFill>
            <a:srgbClr val="C03BC4">
              <a:alpha val="12000"/>
            </a:srgbClr>
          </a:solidFill>
          <a:ln w="25400" cap="rnd">
            <a:solidFill>
              <a:srgbClr val="C03BC4"/>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760067" fontAlgn="base">
              <a:spcBef>
                <a:spcPct val="0"/>
              </a:spcBef>
              <a:spcAft>
                <a:spcPct val="0"/>
              </a:spcAft>
              <a:tabLst>
                <a:tab pos="750370" algn="l"/>
              </a:tabLst>
              <a:defRPr/>
            </a:pPr>
            <a:r>
              <a:rPr lang="en-US" sz="1400">
                <a:ln w="3175">
                  <a:noFill/>
                </a:ln>
                <a:solidFill>
                  <a:srgbClr val="FFFFFF"/>
                </a:solidFill>
                <a:latin typeface="Segoe UI Semibold"/>
                <a:cs typeface="Segoe UI Semibold"/>
              </a:rPr>
              <a:t>Guide the agent on populating inputs/outputs (slot filling)</a:t>
            </a:r>
            <a:endParaRPr kumimoji="0" lang="en-US" sz="1100" b="0" i="0" u="none" strike="noStrike" kern="1200" cap="none" spc="0" normalizeH="0" baseline="0" noProof="0">
              <a:ln w="3175">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8" name="Rectangle: Rounded Corners 42">
            <a:extLst>
              <a:ext uri="{FF2B5EF4-FFF2-40B4-BE49-F238E27FC236}">
                <a16:creationId xmlns:a16="http://schemas.microsoft.com/office/drawing/2014/main" id="{C757AF28-60A0-BF06-B716-99D055D8BD1E}"/>
              </a:ext>
            </a:extLst>
          </p:cNvPr>
          <p:cNvSpPr/>
          <p:nvPr/>
        </p:nvSpPr>
        <p:spPr>
          <a:xfrm>
            <a:off x="6039160" y="1820422"/>
            <a:ext cx="2033655" cy="835286"/>
          </a:xfrm>
          <a:prstGeom prst="roundRect">
            <a:avLst>
              <a:gd name="adj" fmla="val 8328"/>
            </a:avLst>
          </a:prstGeom>
          <a:solidFill>
            <a:schemeClr val="bg2">
              <a:alpha val="12000"/>
            </a:schemeClr>
          </a:solidFill>
          <a:ln w="254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1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Segoe UI" pitchFamily="34" charset="0"/>
              </a:rPr>
              <a:t>Agent instructions</a:t>
            </a:r>
          </a:p>
        </p:txBody>
      </p:sp>
      <p:sp>
        <p:nvSpPr>
          <p:cNvPr id="19" name="Rectangle: Rounded Corners 42">
            <a:extLst>
              <a:ext uri="{FF2B5EF4-FFF2-40B4-BE49-F238E27FC236}">
                <a16:creationId xmlns:a16="http://schemas.microsoft.com/office/drawing/2014/main" id="{2A8671FC-FAC7-2DFC-3966-54416CC55E54}"/>
              </a:ext>
            </a:extLst>
          </p:cNvPr>
          <p:cNvSpPr/>
          <p:nvPr/>
        </p:nvSpPr>
        <p:spPr>
          <a:xfrm>
            <a:off x="6039160" y="2739946"/>
            <a:ext cx="2033655" cy="835286"/>
          </a:xfrm>
          <a:prstGeom prst="roundRect">
            <a:avLst>
              <a:gd name="adj" fmla="val 8328"/>
            </a:avLst>
          </a:prstGeom>
          <a:solidFill>
            <a:schemeClr val="bg2">
              <a:alpha val="12000"/>
            </a:schemeClr>
          </a:solidFill>
          <a:ln w="254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1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Segoe UI" pitchFamily="34" charset="0"/>
              </a:rPr>
              <a:t>Agent instructions</a:t>
            </a:r>
          </a:p>
        </p:txBody>
      </p:sp>
      <p:sp>
        <p:nvSpPr>
          <p:cNvPr id="20" name="Rectangle: Rounded Corners 42">
            <a:extLst>
              <a:ext uri="{FF2B5EF4-FFF2-40B4-BE49-F238E27FC236}">
                <a16:creationId xmlns:a16="http://schemas.microsoft.com/office/drawing/2014/main" id="{2205BE12-3D74-644F-CE4F-495DF3F675CE}"/>
              </a:ext>
            </a:extLst>
          </p:cNvPr>
          <p:cNvSpPr/>
          <p:nvPr/>
        </p:nvSpPr>
        <p:spPr>
          <a:xfrm>
            <a:off x="8421517" y="2739946"/>
            <a:ext cx="3012493" cy="835286"/>
          </a:xfrm>
          <a:prstGeom prst="roundRect">
            <a:avLst>
              <a:gd name="adj" fmla="val 8328"/>
            </a:avLst>
          </a:prstGeom>
          <a:solidFill>
            <a:schemeClr val="bg2">
              <a:alpha val="12000"/>
            </a:schemeClr>
          </a:solidFill>
          <a:ln w="254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1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Segoe UI" pitchFamily="34" charset="0"/>
              </a:rPr>
              <a:t>Generative Answers Instructions</a:t>
            </a:r>
          </a:p>
        </p:txBody>
      </p:sp>
      <p:sp>
        <p:nvSpPr>
          <p:cNvPr id="21" name="Rectangle: Rounded Corners 42">
            <a:extLst>
              <a:ext uri="{FF2B5EF4-FFF2-40B4-BE49-F238E27FC236}">
                <a16:creationId xmlns:a16="http://schemas.microsoft.com/office/drawing/2014/main" id="{4EE21D0F-7CB5-0E9E-6835-85A6FC06D4E0}"/>
              </a:ext>
            </a:extLst>
          </p:cNvPr>
          <p:cNvSpPr/>
          <p:nvPr/>
        </p:nvSpPr>
        <p:spPr>
          <a:xfrm>
            <a:off x="6039166" y="3791950"/>
            <a:ext cx="5394844" cy="835286"/>
          </a:xfrm>
          <a:prstGeom prst="roundRect">
            <a:avLst>
              <a:gd name="adj" fmla="val 8328"/>
            </a:avLst>
          </a:prstGeom>
          <a:solidFill>
            <a:schemeClr val="bg2">
              <a:alpha val="12000"/>
            </a:schemeClr>
          </a:solidFill>
          <a:ln w="254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1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Segoe UI" pitchFamily="34" charset="0"/>
              </a:rPr>
              <a:t>Input/Output descriptions</a:t>
            </a:r>
          </a:p>
        </p:txBody>
      </p:sp>
      <p:sp>
        <p:nvSpPr>
          <p:cNvPr id="22" name="Rectangle: Rounded Corners 41">
            <a:extLst>
              <a:ext uri="{FF2B5EF4-FFF2-40B4-BE49-F238E27FC236}">
                <a16:creationId xmlns:a16="http://schemas.microsoft.com/office/drawing/2014/main" id="{AD39E484-04AD-C036-CE32-2C6C0DADB72C}"/>
              </a:ext>
            </a:extLst>
          </p:cNvPr>
          <p:cNvSpPr/>
          <p:nvPr/>
        </p:nvSpPr>
        <p:spPr>
          <a:xfrm>
            <a:off x="526561" y="4817678"/>
            <a:ext cx="5080447" cy="836663"/>
          </a:xfrm>
          <a:prstGeom prst="roundRect">
            <a:avLst>
              <a:gd name="adj" fmla="val 6799"/>
            </a:avLst>
          </a:prstGeom>
          <a:solidFill>
            <a:srgbClr val="C03BC4">
              <a:alpha val="12000"/>
            </a:srgbClr>
          </a:solidFill>
          <a:ln w="25400" cap="rnd">
            <a:solidFill>
              <a:srgbClr val="C03BC4"/>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760067" fontAlgn="base">
              <a:spcBef>
                <a:spcPct val="0"/>
              </a:spcBef>
              <a:spcAft>
                <a:spcPct val="0"/>
              </a:spcAft>
              <a:tabLst>
                <a:tab pos="750370" algn="l"/>
              </a:tabLst>
              <a:defRPr/>
            </a:pPr>
            <a:r>
              <a:rPr lang="en-US" sz="1400">
                <a:ln w="3175">
                  <a:noFill/>
                </a:ln>
                <a:solidFill>
                  <a:srgbClr val="FFFFFF"/>
                </a:solidFill>
                <a:latin typeface="Segoe UI Semibold"/>
                <a:cs typeface="Segoe UI Semibold"/>
              </a:rPr>
              <a:t>Guide the agent on which knowledge sources to use</a:t>
            </a:r>
            <a:endParaRPr kumimoji="0" lang="en-US" sz="1100" b="0" i="0" u="none" strike="noStrike" kern="1200" cap="none" spc="0" normalizeH="0" baseline="0" noProof="0">
              <a:ln w="3175">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23" name="Rectangle: Rounded Corners 42">
            <a:extLst>
              <a:ext uri="{FF2B5EF4-FFF2-40B4-BE49-F238E27FC236}">
                <a16:creationId xmlns:a16="http://schemas.microsoft.com/office/drawing/2014/main" id="{4F9A82A6-89D0-5F69-8C07-B3EA407E4E51}"/>
              </a:ext>
            </a:extLst>
          </p:cNvPr>
          <p:cNvSpPr/>
          <p:nvPr/>
        </p:nvSpPr>
        <p:spPr>
          <a:xfrm>
            <a:off x="6039166" y="4855545"/>
            <a:ext cx="5394844" cy="835286"/>
          </a:xfrm>
          <a:prstGeom prst="roundRect">
            <a:avLst>
              <a:gd name="adj" fmla="val 8328"/>
            </a:avLst>
          </a:prstGeom>
          <a:solidFill>
            <a:schemeClr val="bg2">
              <a:alpha val="12000"/>
            </a:schemeClr>
          </a:solidFill>
          <a:ln w="25400">
            <a:solidFill>
              <a:schemeClr val="bg2"/>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1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Segoe UI" pitchFamily="34" charset="0"/>
              </a:rPr>
              <a:t>Knowledge source descriptions (**)</a:t>
            </a:r>
          </a:p>
        </p:txBody>
      </p:sp>
      <p:sp>
        <p:nvSpPr>
          <p:cNvPr id="3" name="TextBox 2">
            <a:extLst>
              <a:ext uri="{FF2B5EF4-FFF2-40B4-BE49-F238E27FC236}">
                <a16:creationId xmlns:a16="http://schemas.microsoft.com/office/drawing/2014/main" id="{00874478-35AB-E095-CE45-E336468E6F03}"/>
              </a:ext>
            </a:extLst>
          </p:cNvPr>
          <p:cNvSpPr txBox="1"/>
          <p:nvPr/>
        </p:nvSpPr>
        <p:spPr>
          <a:xfrm>
            <a:off x="526561" y="5973741"/>
            <a:ext cx="6097280" cy="369332"/>
          </a:xfrm>
          <a:prstGeom prst="rect">
            <a:avLst/>
          </a:prstGeom>
          <a:noFill/>
        </p:spPr>
        <p:txBody>
          <a:bodyPr wrap="square">
            <a:spAutoFit/>
          </a:bodyPr>
          <a:lstStyle>
            <a:defPPr>
              <a:defRPr lang="en-US"/>
            </a:defPPr>
            <a:lvl1pPr marR="0" lvl="0" indent="0" defTabSz="760067" fontAlgn="base">
              <a:lnSpc>
                <a:spcPct val="100000"/>
              </a:lnSpc>
              <a:spcBef>
                <a:spcPct val="0"/>
              </a:spcBef>
              <a:spcAft>
                <a:spcPct val="0"/>
              </a:spcAft>
              <a:buClrTx/>
              <a:buSzTx/>
              <a:buFontTx/>
              <a:buNone/>
              <a:tabLst>
                <a:tab pos="750370" algn="l"/>
              </a:tabLst>
              <a:defRPr sz="1400">
                <a:ln w="3175">
                  <a:noFill/>
                </a:ln>
                <a:solidFill>
                  <a:srgbClr val="FFFFFF"/>
                </a:solidFill>
                <a:latin typeface="Segoe UI Semibold"/>
                <a:cs typeface="Segoe UI Semibold"/>
              </a:defRPr>
            </a:lvl1pPr>
          </a:lstStyle>
          <a:p>
            <a:r>
              <a:rPr lang="en-US"/>
              <a:t>(**) This is used only opportunistically</a:t>
            </a:r>
          </a:p>
        </p:txBody>
      </p:sp>
    </p:spTree>
    <p:extLst>
      <p:ext uri="{BB962C8B-B14F-4D97-AF65-F5344CB8AC3E}">
        <p14:creationId xmlns:p14="http://schemas.microsoft.com/office/powerpoint/2010/main" val="36665040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1000"/>
                                        <p:tgtEl>
                                          <p:spTgt spid="30"/>
                                        </p:tgtEl>
                                      </p:cBhvr>
                                    </p:animEffect>
                                    <p:anim calcmode="lin" valueType="num">
                                      <p:cBhvr>
                                        <p:cTn id="25" dur="1000" fill="hold"/>
                                        <p:tgtEl>
                                          <p:spTgt spid="30"/>
                                        </p:tgtEl>
                                        <p:attrNameLst>
                                          <p:attrName>ppt_x</p:attrName>
                                        </p:attrNameLst>
                                      </p:cBhvr>
                                      <p:tavLst>
                                        <p:tav tm="0">
                                          <p:val>
                                            <p:strVal val="#ppt_x"/>
                                          </p:val>
                                        </p:tav>
                                        <p:tav tm="100000">
                                          <p:val>
                                            <p:strVal val="#ppt_x"/>
                                          </p:val>
                                        </p:tav>
                                      </p:tavLst>
                                    </p:anim>
                                    <p:anim calcmode="lin" valueType="num">
                                      <p:cBhvr>
                                        <p:cTn id="26" dur="1000" fill="hold"/>
                                        <p:tgtEl>
                                          <p:spTgt spid="3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1000"/>
                                        <p:tgtEl>
                                          <p:spTgt spid="20"/>
                                        </p:tgtEl>
                                      </p:cBhvr>
                                    </p:animEffect>
                                    <p:anim calcmode="lin" valueType="num">
                                      <p:cBhvr>
                                        <p:cTn id="35" dur="1000" fill="hold"/>
                                        <p:tgtEl>
                                          <p:spTgt spid="20"/>
                                        </p:tgtEl>
                                        <p:attrNameLst>
                                          <p:attrName>ppt_x</p:attrName>
                                        </p:attrNameLst>
                                      </p:cBhvr>
                                      <p:tavLst>
                                        <p:tav tm="0">
                                          <p:val>
                                            <p:strVal val="#ppt_x"/>
                                          </p:val>
                                        </p:tav>
                                        <p:tav tm="100000">
                                          <p:val>
                                            <p:strVal val="#ppt_x"/>
                                          </p:val>
                                        </p:tav>
                                      </p:tavLst>
                                    </p:anim>
                                    <p:anim calcmode="lin" valueType="num">
                                      <p:cBhvr>
                                        <p:cTn id="3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1000"/>
                                        <p:tgtEl>
                                          <p:spTgt spid="21"/>
                                        </p:tgtEl>
                                      </p:cBhvr>
                                    </p:animEffect>
                                    <p:anim calcmode="lin" valueType="num">
                                      <p:cBhvr>
                                        <p:cTn id="42" dur="1000" fill="hold"/>
                                        <p:tgtEl>
                                          <p:spTgt spid="21"/>
                                        </p:tgtEl>
                                        <p:attrNameLst>
                                          <p:attrName>ppt_x</p:attrName>
                                        </p:attrNameLst>
                                      </p:cBhvr>
                                      <p:tavLst>
                                        <p:tav tm="0">
                                          <p:val>
                                            <p:strVal val="#ppt_x"/>
                                          </p:val>
                                        </p:tav>
                                        <p:tav tm="100000">
                                          <p:val>
                                            <p:strVal val="#ppt_x"/>
                                          </p:val>
                                        </p:tav>
                                      </p:tavLst>
                                    </p:anim>
                                    <p:anim calcmode="lin" valueType="num">
                                      <p:cBhvr>
                                        <p:cTn id="43" dur="1000" fill="hold"/>
                                        <p:tgtEl>
                                          <p:spTgt spid="21"/>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1000"/>
                                        <p:tgtEl>
                                          <p:spTgt spid="15"/>
                                        </p:tgtEl>
                                      </p:cBhvr>
                                    </p:animEffect>
                                    <p:anim calcmode="lin" valueType="num">
                                      <p:cBhvr>
                                        <p:cTn id="47" dur="1000" fill="hold"/>
                                        <p:tgtEl>
                                          <p:spTgt spid="15"/>
                                        </p:tgtEl>
                                        <p:attrNameLst>
                                          <p:attrName>ppt_x</p:attrName>
                                        </p:attrNameLst>
                                      </p:cBhvr>
                                      <p:tavLst>
                                        <p:tav tm="0">
                                          <p:val>
                                            <p:strVal val="#ppt_x"/>
                                          </p:val>
                                        </p:tav>
                                        <p:tav tm="100000">
                                          <p:val>
                                            <p:strVal val="#ppt_x"/>
                                          </p:val>
                                        </p:tav>
                                      </p:tavLst>
                                    </p:anim>
                                    <p:anim calcmode="lin" valueType="num">
                                      <p:cBhvr>
                                        <p:cTn id="4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1000"/>
                                        <p:tgtEl>
                                          <p:spTgt spid="22"/>
                                        </p:tgtEl>
                                      </p:cBhvr>
                                    </p:animEffect>
                                    <p:anim calcmode="lin" valueType="num">
                                      <p:cBhvr>
                                        <p:cTn id="54" dur="1000" fill="hold"/>
                                        <p:tgtEl>
                                          <p:spTgt spid="22"/>
                                        </p:tgtEl>
                                        <p:attrNameLst>
                                          <p:attrName>ppt_x</p:attrName>
                                        </p:attrNameLst>
                                      </p:cBhvr>
                                      <p:tavLst>
                                        <p:tav tm="0">
                                          <p:val>
                                            <p:strVal val="#ppt_x"/>
                                          </p:val>
                                        </p:tav>
                                        <p:tav tm="100000">
                                          <p:val>
                                            <p:strVal val="#ppt_x"/>
                                          </p:val>
                                        </p:tav>
                                      </p:tavLst>
                                    </p:anim>
                                    <p:anim calcmode="lin" valueType="num">
                                      <p:cBhvr>
                                        <p:cTn id="55" dur="1000" fill="hold"/>
                                        <p:tgtEl>
                                          <p:spTgt spid="22"/>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1000"/>
                                        <p:tgtEl>
                                          <p:spTgt spid="23"/>
                                        </p:tgtEl>
                                      </p:cBhvr>
                                    </p:animEffect>
                                    <p:anim calcmode="lin" valueType="num">
                                      <p:cBhvr>
                                        <p:cTn id="59" dur="1000" fill="hold"/>
                                        <p:tgtEl>
                                          <p:spTgt spid="23"/>
                                        </p:tgtEl>
                                        <p:attrNameLst>
                                          <p:attrName>ppt_x</p:attrName>
                                        </p:attrNameLst>
                                      </p:cBhvr>
                                      <p:tavLst>
                                        <p:tav tm="0">
                                          <p:val>
                                            <p:strVal val="#ppt_x"/>
                                          </p:val>
                                        </p:tav>
                                        <p:tav tm="100000">
                                          <p:val>
                                            <p:strVal val="#ppt_x"/>
                                          </p:val>
                                        </p:tav>
                                      </p:tavLst>
                                    </p:anim>
                                    <p:anim calcmode="lin" valueType="num">
                                      <p:cBhvr>
                                        <p:cTn id="60" dur="1000" fill="hold"/>
                                        <p:tgtEl>
                                          <p:spTgt spid="23"/>
                                        </p:tgtEl>
                                        <p:attrNameLst>
                                          <p:attrName>ppt_y</p:attrName>
                                        </p:attrNameLst>
                                      </p:cBhvr>
                                      <p:tavLst>
                                        <p:tav tm="0">
                                          <p:val>
                                            <p:strVal val="#ppt_y+.1"/>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3"/>
                                        </p:tgtEl>
                                        <p:attrNameLst>
                                          <p:attrName>style.visibility</p:attrName>
                                        </p:attrNameLst>
                                      </p:cBhvr>
                                      <p:to>
                                        <p:strVal val="visible"/>
                                      </p:to>
                                    </p:set>
                                    <p:anim calcmode="lin" valueType="num">
                                      <p:cBhvr additive="base">
                                        <p:cTn id="63" dur="500" fill="hold"/>
                                        <p:tgtEl>
                                          <p:spTgt spid="3"/>
                                        </p:tgtEl>
                                        <p:attrNameLst>
                                          <p:attrName>ppt_x</p:attrName>
                                        </p:attrNameLst>
                                      </p:cBhvr>
                                      <p:tavLst>
                                        <p:tav tm="0">
                                          <p:val>
                                            <p:strVal val="#ppt_x"/>
                                          </p:val>
                                        </p:tav>
                                        <p:tav tm="100000">
                                          <p:val>
                                            <p:strVal val="#ppt_x"/>
                                          </p:val>
                                        </p:tav>
                                      </p:tavLst>
                                    </p:anim>
                                    <p:anim calcmode="lin" valueType="num">
                                      <p:cBhvr additive="base">
                                        <p:cTn id="6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5" grpId="0"/>
      <p:bldP spid="15" grpId="0" animBg="1"/>
      <p:bldP spid="18" grpId="0" animBg="1"/>
      <p:bldP spid="19" grpId="0" animBg="1"/>
      <p:bldP spid="20" grpId="0" animBg="1"/>
      <p:bldP spid="21" grpId="0" animBg="1"/>
      <p:bldP spid="22" grpId="0" animBg="1"/>
      <p:bldP spid="23" grpId="0"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E65520-A949-3167-6615-19318E4E12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2A0C20-15F0-6BFA-647F-8510DAB7DE06}"/>
              </a:ext>
            </a:extLst>
          </p:cNvPr>
          <p:cNvSpPr>
            <a:spLocks noGrp="1"/>
          </p:cNvSpPr>
          <p:nvPr>
            <p:ph type="title"/>
          </p:nvPr>
        </p:nvSpPr>
        <p:spPr/>
        <p:txBody>
          <a:bodyPr/>
          <a:lstStyle/>
          <a:p>
            <a:r>
              <a:rPr lang="en-US"/>
              <a:t>Best practices for agent instructions💡</a:t>
            </a:r>
          </a:p>
        </p:txBody>
      </p:sp>
      <p:sp>
        <p:nvSpPr>
          <p:cNvPr id="3" name="Text Placeholder 2">
            <a:extLst>
              <a:ext uri="{FF2B5EF4-FFF2-40B4-BE49-F238E27FC236}">
                <a16:creationId xmlns:a16="http://schemas.microsoft.com/office/drawing/2014/main" id="{827B9502-62C4-1144-DFCB-781BF246B6A1}"/>
              </a:ext>
            </a:extLst>
          </p:cNvPr>
          <p:cNvSpPr>
            <a:spLocks noGrp="1"/>
          </p:cNvSpPr>
          <p:nvPr>
            <p:ph type="body" sz="quarter" idx="10"/>
          </p:nvPr>
        </p:nvSpPr>
        <p:spPr>
          <a:xfrm>
            <a:off x="586390" y="1434370"/>
            <a:ext cx="11018520" cy="5022914"/>
          </a:xfrm>
        </p:spPr>
        <p:txBody>
          <a:bodyPr/>
          <a:lstStyle/>
          <a:p>
            <a:r>
              <a:rPr lang="en-US" sz="2400" b="1">
                <a:latin typeface="+mn-lt"/>
              </a:rPr>
              <a:t>Contextual Relevance:</a:t>
            </a:r>
            <a:endParaRPr lang="en-US" sz="2400">
              <a:latin typeface="+mn-lt"/>
            </a:endParaRPr>
          </a:p>
          <a:p>
            <a:pPr lvl="1"/>
            <a:r>
              <a:rPr lang="en-US" sz="2000">
                <a:latin typeface="+mn-lt"/>
              </a:rPr>
              <a:t>Ensure instructions are grounded in configured actions and knowledge sources. </a:t>
            </a:r>
          </a:p>
          <a:p>
            <a:pPr lvl="1"/>
            <a:r>
              <a:rPr lang="en-US" sz="2000" b="1">
                <a:latin typeface="+mn-lt"/>
              </a:rPr>
              <a:t>Use tool names, variables and </a:t>
            </a:r>
            <a:r>
              <a:rPr lang="en-US" sz="2000" b="1" err="1">
                <a:latin typeface="+mn-lt"/>
              </a:rPr>
              <a:t>PowerFX</a:t>
            </a:r>
            <a:r>
              <a:rPr lang="en-US" sz="2000" b="1">
                <a:latin typeface="+mn-lt"/>
              </a:rPr>
              <a:t>.</a:t>
            </a:r>
          </a:p>
          <a:p>
            <a:pPr lvl="1"/>
            <a:endParaRPr lang="en-US" sz="2000" b="1">
              <a:latin typeface="+mn-lt"/>
            </a:endParaRPr>
          </a:p>
          <a:p>
            <a:r>
              <a:rPr lang="en-US" sz="2400" b="1">
                <a:latin typeface="+mn-lt"/>
              </a:rPr>
              <a:t>Conversational-Based Instructions:</a:t>
            </a:r>
            <a:endParaRPr lang="en-US" sz="2400">
              <a:latin typeface="+mn-lt"/>
            </a:endParaRPr>
          </a:p>
          <a:p>
            <a:pPr lvl="1"/>
            <a:r>
              <a:rPr lang="en-US" sz="2000">
                <a:latin typeface="+mn-lt"/>
              </a:rPr>
              <a:t>Define constraints, response format, and guidance.</a:t>
            </a:r>
          </a:p>
          <a:p>
            <a:pPr lvl="1"/>
            <a:endParaRPr lang="en-US" sz="2000">
              <a:latin typeface="+mn-lt"/>
            </a:endParaRPr>
          </a:p>
          <a:p>
            <a:r>
              <a:rPr lang="en-US" sz="2400" b="1">
                <a:latin typeface="+mn-lt"/>
              </a:rPr>
              <a:t>Determining Actions / Knowledge:</a:t>
            </a:r>
            <a:endParaRPr lang="en-US" sz="2400">
              <a:latin typeface="+mn-lt"/>
            </a:endParaRPr>
          </a:p>
          <a:p>
            <a:pPr lvl="1"/>
            <a:r>
              <a:rPr lang="en-US" sz="2000">
                <a:latin typeface="+mn-lt"/>
              </a:rPr>
              <a:t>Use accurate names and descriptions. </a:t>
            </a:r>
            <a:r>
              <a:rPr lang="en-US" sz="2000" b="1">
                <a:latin typeface="+mn-lt"/>
              </a:rPr>
              <a:t>Names are more important than descriptions. </a:t>
            </a:r>
            <a:endParaRPr lang="en-US" sz="2000">
              <a:latin typeface="+mn-lt"/>
            </a:endParaRPr>
          </a:p>
          <a:p>
            <a:pPr lvl="1"/>
            <a:r>
              <a:rPr lang="en-US" sz="2000">
                <a:latin typeface="+mn-lt"/>
              </a:rPr>
              <a:t>Specific knowledge cannot be named explicitly. </a:t>
            </a:r>
            <a:r>
              <a:rPr lang="en-US" sz="2000" b="1">
                <a:latin typeface="+mn-lt"/>
              </a:rPr>
              <a:t>Dynamic filtering is coming.</a:t>
            </a:r>
          </a:p>
          <a:p>
            <a:pPr lvl="1"/>
            <a:endParaRPr lang="en-US" sz="2000" b="1">
              <a:latin typeface="+mn-lt"/>
            </a:endParaRPr>
          </a:p>
          <a:p>
            <a:r>
              <a:rPr lang="en-US" sz="2400" b="1">
                <a:latin typeface="+mn-lt"/>
              </a:rPr>
              <a:t>Autonomous-Based Instructions:</a:t>
            </a:r>
            <a:endParaRPr lang="en-US" sz="2400">
              <a:latin typeface="+mn-lt"/>
            </a:endParaRPr>
          </a:p>
          <a:p>
            <a:pPr lvl="1"/>
            <a:r>
              <a:rPr lang="en-US" sz="2000">
                <a:latin typeface="+mn-lt"/>
              </a:rPr>
              <a:t>Define the </a:t>
            </a:r>
            <a:r>
              <a:rPr lang="en-US" sz="2000" b="1">
                <a:latin typeface="+mn-lt"/>
              </a:rPr>
              <a:t>sequence of actions </a:t>
            </a:r>
            <a:r>
              <a:rPr lang="en-US" sz="2000">
                <a:latin typeface="+mn-lt"/>
              </a:rPr>
              <a:t>for each process and</a:t>
            </a:r>
            <a:r>
              <a:rPr lang="en-US" sz="2000" b="1">
                <a:latin typeface="+mn-lt"/>
              </a:rPr>
              <a:t> combine this with specific prompts.</a:t>
            </a:r>
            <a:endParaRPr lang="en-US" sz="2000">
              <a:latin typeface="+mn-lt"/>
            </a:endParaRPr>
          </a:p>
        </p:txBody>
      </p:sp>
    </p:spTree>
    <p:extLst>
      <p:ext uri="{BB962C8B-B14F-4D97-AF65-F5344CB8AC3E}">
        <p14:creationId xmlns:p14="http://schemas.microsoft.com/office/powerpoint/2010/main" val="33782980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500"/>
                                        <p:tgtEl>
                                          <p:spTgt spid="3">
                                            <p:txEl>
                                              <p:pRg st="8" end="8"/>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fade">
                                      <p:cBhvr>
                                        <p:cTn id="32" dur="500"/>
                                        <p:tgtEl>
                                          <p:spTgt spid="3">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animEffect transition="in" filter="fade">
                                      <p:cBhvr>
                                        <p:cTn id="37" dur="500"/>
                                        <p:tgtEl>
                                          <p:spTgt spid="3">
                                            <p:txEl>
                                              <p:pRg st="11" end="11"/>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12" end="12"/>
                                            </p:txEl>
                                          </p:spTgt>
                                        </p:tgtEl>
                                        <p:attrNameLst>
                                          <p:attrName>style.visibility</p:attrName>
                                        </p:attrNameLst>
                                      </p:cBhvr>
                                      <p:to>
                                        <p:strVal val="visible"/>
                                      </p:to>
                                    </p:set>
                                    <p:animEffect transition="in" filter="fade">
                                      <p:cBhvr>
                                        <p:cTn id="40"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669D75-7B21-76F3-2532-B1229A3839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8452AA-500D-D0ED-A148-9E46432C471F}"/>
              </a:ext>
            </a:extLst>
          </p:cNvPr>
          <p:cNvSpPr>
            <a:spLocks noGrp="1"/>
          </p:cNvSpPr>
          <p:nvPr>
            <p:ph type="title" idx="4294967295"/>
          </p:nvPr>
        </p:nvSpPr>
        <p:spPr>
          <a:xfrm>
            <a:off x="372090" y="1520450"/>
            <a:ext cx="11018838" cy="553998"/>
          </a:xfrm>
        </p:spPr>
        <p:txBody>
          <a:bodyPr/>
          <a:lstStyle/>
          <a:p>
            <a:r>
              <a:rPr lang="en-US"/>
              <a:t>Do you know how to use topic input and output?</a:t>
            </a:r>
          </a:p>
        </p:txBody>
      </p:sp>
      <p:cxnSp>
        <p:nvCxnSpPr>
          <p:cNvPr id="5" name="Straight Connector 4">
            <a:extLst>
              <a:ext uri="{FF2B5EF4-FFF2-40B4-BE49-F238E27FC236}">
                <a16:creationId xmlns:a16="http://schemas.microsoft.com/office/drawing/2014/main" id="{0368EC22-AC26-7AC9-34C0-8E245A60BAB5}"/>
              </a:ext>
              <a:ext uri="{C183D7F6-B498-43B3-948B-1728B52AA6E4}">
                <adec:decorative xmlns:adec="http://schemas.microsoft.com/office/drawing/2017/decorative" val="1"/>
              </a:ext>
            </a:extLst>
          </p:cNvPr>
          <p:cNvCxnSpPr>
            <a:cxnSpLocks/>
          </p:cNvCxnSpPr>
          <p:nvPr/>
        </p:nvCxnSpPr>
        <p:spPr>
          <a:xfrm flipV="1">
            <a:off x="372090" y="2277901"/>
            <a:ext cx="11373731" cy="28731"/>
          </a:xfrm>
          <a:prstGeom prst="line">
            <a:avLst/>
          </a:pr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3" name="Picture 2" descr="A qr code on a white background&#10;&#10;AI-generated content may be incorrect.">
            <a:extLst>
              <a:ext uri="{FF2B5EF4-FFF2-40B4-BE49-F238E27FC236}">
                <a16:creationId xmlns:a16="http://schemas.microsoft.com/office/drawing/2014/main" id="{56CCDAA2-0230-D504-F615-D7CBE1F36B4D}"/>
              </a:ext>
            </a:extLst>
          </p:cNvPr>
          <p:cNvPicPr>
            <a:picLocks noChangeAspect="1"/>
          </p:cNvPicPr>
          <p:nvPr/>
        </p:nvPicPr>
        <p:blipFill>
          <a:blip r:embed="rId3"/>
          <a:stretch>
            <a:fillRect/>
          </a:stretch>
        </p:blipFill>
        <p:spPr>
          <a:xfrm>
            <a:off x="309846" y="5567422"/>
            <a:ext cx="1070864" cy="1041722"/>
          </a:xfrm>
          <a:prstGeom prst="rect">
            <a:avLst/>
          </a:prstGeom>
        </p:spPr>
      </p:pic>
      <p:sp>
        <p:nvSpPr>
          <p:cNvPr id="6" name="TextBox 5">
            <a:extLst>
              <a:ext uri="{FF2B5EF4-FFF2-40B4-BE49-F238E27FC236}">
                <a16:creationId xmlns:a16="http://schemas.microsoft.com/office/drawing/2014/main" id="{24932FF4-745B-94A7-DAE4-91EA22881887}"/>
              </a:ext>
            </a:extLst>
          </p:cNvPr>
          <p:cNvSpPr txBox="1"/>
          <p:nvPr/>
        </p:nvSpPr>
        <p:spPr>
          <a:xfrm>
            <a:off x="1509540" y="5919006"/>
            <a:ext cx="3554250" cy="338554"/>
          </a:xfrm>
          <a:prstGeom prst="rect">
            <a:avLst/>
          </a:prstGeom>
          <a:noFill/>
        </p:spPr>
        <p:txBody>
          <a:bodyPr wrap="square" lIns="91440" tIns="45720" rIns="91440" bIns="45720" anchor="t">
            <a:spAutoFit/>
          </a:bodyPr>
          <a:lstStyle/>
          <a:p>
            <a:pPr defTabSz="914367">
              <a:defRPr/>
            </a:pPr>
            <a:r>
              <a:rPr kumimoji="0" lang="en-US" sz="1600" i="0" u="none" strike="noStrike" kern="1200" cap="none" spc="0" normalizeH="0" baseline="0" noProof="0">
                <a:ln>
                  <a:noFill/>
                </a:ln>
                <a:effectLst/>
                <a:uLnTx/>
                <a:uFillTx/>
                <a:latin typeface="Segoe UI"/>
                <a:ea typeface="+mn-ea"/>
                <a:cs typeface="Segoe UI"/>
              </a:rPr>
              <a:t>Poll link: </a:t>
            </a:r>
            <a:r>
              <a:rPr kumimoji="0" lang="en-US" sz="1600" i="0" u="none" strike="noStrike" kern="1200" cap="none" spc="0" normalizeH="0" baseline="0" noProof="0">
                <a:ln>
                  <a:noFill/>
                </a:ln>
                <a:effectLst/>
                <a:uLnTx/>
                <a:uFillTx/>
                <a:latin typeface="Segoe UI"/>
                <a:cs typeface="Segoe UI"/>
                <a:hlinkClick r:id="rId4">
                  <a:extLst>
                    <a:ext uri="{A12FA001-AC4F-418D-AE19-62706E023703}">
                      <ahyp:hlinkClr xmlns:ahyp="http://schemas.microsoft.com/office/drawing/2018/hyperlinkcolor" val="tx"/>
                    </a:ext>
                  </a:extLst>
                </a:hlinkClick>
              </a:rPr>
              <a:t>aka.ms</a:t>
            </a:r>
            <a:r>
              <a:rPr lang="en-US" sz="1600">
                <a:latin typeface="Segoe UI"/>
                <a:cs typeface="Segoe UI"/>
                <a:hlinkClick r:id="rId4">
                  <a:extLst>
                    <a:ext uri="{A12FA001-AC4F-418D-AE19-62706E023703}">
                      <ahyp:hlinkClr xmlns:ahyp="http://schemas.microsoft.com/office/drawing/2018/hyperlinkcolor" val="tx"/>
                    </a:ext>
                  </a:extLst>
                </a:hlinkClick>
              </a:rPr>
              <a:t>/AiWebinars/Polling</a:t>
            </a:r>
            <a:endParaRPr lang="en-US" sz="1600">
              <a:latin typeface="Segoe UI"/>
              <a:cs typeface="Segoe UI"/>
            </a:endParaRPr>
          </a:p>
        </p:txBody>
      </p:sp>
      <p:sp>
        <p:nvSpPr>
          <p:cNvPr id="7" name="TextBox 6">
            <a:extLst>
              <a:ext uri="{FF2B5EF4-FFF2-40B4-BE49-F238E27FC236}">
                <a16:creationId xmlns:a16="http://schemas.microsoft.com/office/drawing/2014/main" id="{B96272DD-667E-2CA0-BABD-CC7F57AC3799}"/>
              </a:ext>
            </a:extLst>
          </p:cNvPr>
          <p:cNvSpPr txBox="1"/>
          <p:nvPr/>
        </p:nvSpPr>
        <p:spPr>
          <a:xfrm>
            <a:off x="1614211" y="5567422"/>
            <a:ext cx="3324605" cy="307777"/>
          </a:xfrm>
          <a:prstGeom prst="rect">
            <a:avLst/>
          </a:prstGeom>
          <a:noFill/>
        </p:spPr>
        <p:txBody>
          <a:bodyPr wrap="square" lIns="0" tIns="0" rIns="0" bIns="0" rtlCol="0">
            <a:spAutoFit/>
          </a:bodyPr>
          <a:lstStyle/>
          <a:p>
            <a:pPr algn="l"/>
            <a:r>
              <a:rPr lang="en-US" sz="2000">
                <a:solidFill>
                  <a:srgbClr val="9BF00B"/>
                </a:solidFill>
                <a:latin typeface="+mj-lt"/>
              </a:rPr>
              <a:t>Poll</a:t>
            </a:r>
          </a:p>
        </p:txBody>
      </p:sp>
      <p:sp>
        <p:nvSpPr>
          <p:cNvPr id="8" name="TextBox 7">
            <a:extLst>
              <a:ext uri="{FF2B5EF4-FFF2-40B4-BE49-F238E27FC236}">
                <a16:creationId xmlns:a16="http://schemas.microsoft.com/office/drawing/2014/main" id="{B4B1EC9D-3155-B817-482B-FFF5B9E39CEC}"/>
              </a:ext>
            </a:extLst>
          </p:cNvPr>
          <p:cNvSpPr txBox="1"/>
          <p:nvPr/>
        </p:nvSpPr>
        <p:spPr>
          <a:xfrm>
            <a:off x="1509540" y="6292134"/>
            <a:ext cx="3224007" cy="338554"/>
          </a:xfrm>
          <a:prstGeom prst="rect">
            <a:avLst/>
          </a:prstGeom>
          <a:noFill/>
        </p:spPr>
        <p:txBody>
          <a:bodyPr wrap="square" lIns="91440" tIns="45720" rIns="91440" bIns="45720" anchor="t">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a:ln>
                  <a:noFill/>
                </a:ln>
                <a:solidFill>
                  <a:srgbClr val="FFFFFF"/>
                </a:solidFill>
                <a:effectLst/>
                <a:uLnTx/>
                <a:uFillTx/>
                <a:latin typeface="Segoe UI"/>
                <a:ea typeface="+mn-ea"/>
                <a:cs typeface="Segoe UI"/>
              </a:rPr>
              <a:t>Passcode</a:t>
            </a:r>
            <a:r>
              <a:rPr lang="en-US" sz="1600">
                <a:solidFill>
                  <a:srgbClr val="FFFFFF"/>
                </a:solidFill>
                <a:latin typeface="Segoe UI"/>
                <a:cs typeface="Segoe UI"/>
              </a:rPr>
              <a:t>: </a:t>
            </a:r>
            <a:r>
              <a:rPr lang="en-US" sz="1600" err="1">
                <a:solidFill>
                  <a:srgbClr val="FFFFFF"/>
                </a:solidFill>
                <a:latin typeface="Segoe UI"/>
                <a:cs typeface="Segoe UI"/>
              </a:rPr>
              <a:t>PowerCAT</a:t>
            </a:r>
            <a:endParaRPr kumimoji="0" lang="en-US" sz="1600" i="0" u="none" strike="noStrike" kern="1200" cap="none" spc="0" normalizeH="0" baseline="0" noProof="0">
              <a:ln>
                <a:noFill/>
              </a:ln>
              <a:solidFill>
                <a:srgbClr val="D59ED7"/>
              </a:solidFill>
              <a:effectLst/>
              <a:uLnTx/>
              <a:uFillTx/>
              <a:latin typeface="Segoe UI"/>
              <a:ea typeface="+mn-ea"/>
              <a:cs typeface="Segoe UI"/>
            </a:endParaRPr>
          </a:p>
        </p:txBody>
      </p:sp>
    </p:spTree>
    <p:extLst>
      <p:ext uri="{BB962C8B-B14F-4D97-AF65-F5344CB8AC3E}">
        <p14:creationId xmlns:p14="http://schemas.microsoft.com/office/powerpoint/2010/main" val="87359891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AA2E7B-ECAC-BB5D-D0A5-6776FECB9C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75A0A0-5D90-009A-02A5-B95A6059CD6D}"/>
              </a:ext>
            </a:extLst>
          </p:cNvPr>
          <p:cNvSpPr>
            <a:spLocks noGrp="1"/>
          </p:cNvSpPr>
          <p:nvPr>
            <p:ph type="title" idx="4294967295"/>
          </p:nvPr>
        </p:nvSpPr>
        <p:spPr>
          <a:xfrm>
            <a:off x="810706" y="390956"/>
            <a:ext cx="5384800" cy="554037"/>
          </a:xfrm>
        </p:spPr>
        <p:txBody>
          <a:bodyPr/>
          <a:lstStyle/>
          <a:p>
            <a:r>
              <a:rPr lang="en-US">
                <a:cs typeface="Segoe Sans Display Semibold"/>
              </a:rPr>
              <a:t>Meet your hosts</a:t>
            </a:r>
            <a:endParaRPr lang="en-US"/>
          </a:p>
        </p:txBody>
      </p:sp>
      <p:pic>
        <p:nvPicPr>
          <p:cNvPr id="3074" name="Picture 2" descr="profile image">
            <a:extLst>
              <a:ext uri="{FF2B5EF4-FFF2-40B4-BE49-F238E27FC236}">
                <a16:creationId xmlns:a16="http://schemas.microsoft.com/office/drawing/2014/main" id="{DFD073BE-FFFB-600D-A4DB-8291D70DAD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8387" y="1951928"/>
            <a:ext cx="2954145" cy="2954145"/>
          </a:xfrm>
          <a:prstGeom prst="ellipse">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9F5170F9-D29F-79BF-3A97-02A7A13E9047}"/>
              </a:ext>
            </a:extLst>
          </p:cNvPr>
          <p:cNvSpPr txBox="1">
            <a:spLocks/>
          </p:cNvSpPr>
          <p:nvPr/>
        </p:nvSpPr>
        <p:spPr>
          <a:xfrm>
            <a:off x="2096271" y="5059762"/>
            <a:ext cx="3551106" cy="430887"/>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algn="ctr"/>
            <a:r>
              <a:rPr lang="en-US" sz="2800">
                <a:cs typeface="Segoe Sans Display Semibold"/>
              </a:rPr>
              <a:t>Ashleigh </a:t>
            </a:r>
            <a:r>
              <a:rPr lang="en-US" sz="2800" err="1">
                <a:cs typeface="Segoe Sans Display Semibold"/>
              </a:rPr>
              <a:t>Nyazema</a:t>
            </a:r>
            <a:endParaRPr lang="en-US" sz="3200"/>
          </a:p>
        </p:txBody>
      </p:sp>
      <p:sp>
        <p:nvSpPr>
          <p:cNvPr id="8" name="TextBox 7">
            <a:extLst>
              <a:ext uri="{FF2B5EF4-FFF2-40B4-BE49-F238E27FC236}">
                <a16:creationId xmlns:a16="http://schemas.microsoft.com/office/drawing/2014/main" id="{87110410-897D-B656-668F-60FF5ADD25EB}"/>
              </a:ext>
            </a:extLst>
          </p:cNvPr>
          <p:cNvSpPr txBox="1"/>
          <p:nvPr/>
        </p:nvSpPr>
        <p:spPr>
          <a:xfrm>
            <a:off x="2398387" y="5669064"/>
            <a:ext cx="2954146" cy="597279"/>
          </a:xfrm>
          <a:prstGeom prst="rect">
            <a:avLst/>
          </a:prstGeom>
          <a:noFill/>
        </p:spPr>
        <p:txBody>
          <a:bodyPr wrap="square">
            <a:spAutoFit/>
          </a:bodyPr>
          <a:lstStyle/>
          <a:p>
            <a:pPr algn="ctr" rtl="0" fontAlgn="base">
              <a:lnSpc>
                <a:spcPts val="1275"/>
              </a:lnSpc>
            </a:pPr>
            <a:r>
              <a:rPr lang="en-US" sz="1600" b="0" i="0" u="none" strike="noStrike">
                <a:solidFill>
                  <a:schemeClr val="bg1">
                    <a:lumMod val="10000"/>
                    <a:lumOff val="90000"/>
                  </a:schemeClr>
                </a:solidFill>
                <a:effectLst/>
                <a:latin typeface="Segoe UI" panose="020B0502040204020203" pitchFamily="34" charset="0"/>
              </a:rPr>
              <a:t>Program Manager</a:t>
            </a:r>
            <a:r>
              <a:rPr lang="en-US" sz="1600" b="0" i="0">
                <a:solidFill>
                  <a:schemeClr val="bg1">
                    <a:lumMod val="10000"/>
                    <a:lumOff val="90000"/>
                  </a:schemeClr>
                </a:solidFill>
                <a:effectLst/>
                <a:latin typeface="Segoe UI" panose="020B0502040204020203" pitchFamily="34" charset="0"/>
              </a:rPr>
              <a:t>​</a:t>
            </a:r>
          </a:p>
          <a:p>
            <a:pPr algn="ctr" rtl="0" fontAlgn="base">
              <a:lnSpc>
                <a:spcPts val="1275"/>
              </a:lnSpc>
            </a:pPr>
            <a:endParaRPr lang="en-US" sz="1400" b="0" i="0">
              <a:solidFill>
                <a:schemeClr val="bg1">
                  <a:lumMod val="10000"/>
                  <a:lumOff val="90000"/>
                </a:schemeClr>
              </a:solidFill>
              <a:effectLst/>
              <a:latin typeface="Segoe UI" panose="020B0502040204020203" pitchFamily="34" charset="0"/>
            </a:endParaRPr>
          </a:p>
          <a:p>
            <a:pPr algn="ctr" rtl="0" fontAlgn="base">
              <a:lnSpc>
                <a:spcPts val="1275"/>
              </a:lnSpc>
            </a:pPr>
            <a:r>
              <a:rPr lang="en-US" sz="1600" b="0" i="0" u="none" strike="noStrike">
                <a:solidFill>
                  <a:schemeClr val="bg1">
                    <a:lumMod val="10000"/>
                    <a:lumOff val="90000"/>
                  </a:schemeClr>
                </a:solidFill>
                <a:effectLst/>
                <a:latin typeface="Segoe UI Semibold" panose="020B0702040204020203" pitchFamily="34" charset="0"/>
              </a:rPr>
              <a:t>Power CAT</a:t>
            </a:r>
            <a:r>
              <a:rPr lang="en-US" sz="1600" b="0" i="0">
                <a:solidFill>
                  <a:schemeClr val="bg1">
                    <a:lumMod val="10000"/>
                    <a:lumOff val="90000"/>
                  </a:schemeClr>
                </a:solidFill>
                <a:effectLst/>
                <a:latin typeface="Segoe UI Semibold" panose="020B0702040204020203" pitchFamily="34" charset="0"/>
              </a:rPr>
              <a:t>​</a:t>
            </a:r>
            <a:endParaRPr lang="en-US" sz="1400" b="0" i="0">
              <a:solidFill>
                <a:schemeClr val="bg1">
                  <a:lumMod val="10000"/>
                  <a:lumOff val="90000"/>
                </a:schemeClr>
              </a:solidFill>
              <a:effectLst/>
              <a:latin typeface="Segoe UI" panose="020B0502040204020203" pitchFamily="34" charset="0"/>
            </a:endParaRPr>
          </a:p>
        </p:txBody>
      </p:sp>
      <p:sp>
        <p:nvSpPr>
          <p:cNvPr id="7" name="Title 1">
            <a:extLst>
              <a:ext uri="{FF2B5EF4-FFF2-40B4-BE49-F238E27FC236}">
                <a16:creationId xmlns:a16="http://schemas.microsoft.com/office/drawing/2014/main" id="{9F5170F9-D29F-79BF-3A97-02A7A13E9047}"/>
              </a:ext>
            </a:extLst>
          </p:cNvPr>
          <p:cNvSpPr txBox="1">
            <a:spLocks/>
          </p:cNvSpPr>
          <p:nvPr/>
        </p:nvSpPr>
        <p:spPr>
          <a:xfrm>
            <a:off x="6256494" y="5040846"/>
            <a:ext cx="3551106" cy="430887"/>
          </a:xfrm>
          <a:prstGeom prst="rect">
            <a:avLst/>
          </a:prstGeom>
        </p:spPr>
        <p:txBody>
          <a:bodyPr vert="horz" wrap="square" lIns="0" tIns="0" rIns="0" bIns="0" rtlCol="0" anchor="t">
            <a:spAutoFit/>
          </a:bodyPr>
          <a:lstStyle>
            <a:defPPr>
              <a:defRPr lang="en-US"/>
            </a:defPPr>
            <a:lvl1pPr marL="0"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50" normalizeH="0" baseline="0" noProof="0">
                <a:ln w="3175">
                  <a:noFill/>
                </a:ln>
                <a:solidFill>
                  <a:srgbClr val="FFFFFF"/>
                </a:solidFill>
                <a:effectLst/>
                <a:uLnTx/>
                <a:uFillTx/>
                <a:latin typeface="Segoe Sans Display Semibold"/>
                <a:ea typeface="+mn-ea"/>
                <a:cs typeface="Segoe Sans Display Semibold"/>
              </a:rPr>
              <a:t>Rémi Dyon</a:t>
            </a:r>
            <a:endParaRPr kumimoji="0" lang="en-US" sz="3200" b="0" i="0" u="none" strike="noStrike" kern="1200" cap="none" spc="-50" normalizeH="0" baseline="0" noProof="0">
              <a:ln w="3175">
                <a:noFill/>
              </a:ln>
              <a:solidFill>
                <a:srgbClr val="FFFFFF"/>
              </a:solidFill>
              <a:effectLst/>
              <a:uLnTx/>
              <a:uFillTx/>
              <a:latin typeface="Segoe Sans Display Semibold"/>
              <a:ea typeface="+mn-ea"/>
              <a:cs typeface="Segoe UI" pitchFamily="34" charset="0"/>
            </a:endParaRPr>
          </a:p>
        </p:txBody>
      </p:sp>
      <p:sp>
        <p:nvSpPr>
          <p:cNvPr id="11" name="TextBox 7">
            <a:extLst>
              <a:ext uri="{FF2B5EF4-FFF2-40B4-BE49-F238E27FC236}">
                <a16:creationId xmlns:a16="http://schemas.microsoft.com/office/drawing/2014/main" id="{87110410-897D-B656-668F-60FF5ADD25EB}"/>
              </a:ext>
            </a:extLst>
          </p:cNvPr>
          <p:cNvSpPr txBox="1"/>
          <p:nvPr/>
        </p:nvSpPr>
        <p:spPr>
          <a:xfrm>
            <a:off x="6453976" y="5589555"/>
            <a:ext cx="2982900" cy="676788"/>
          </a:xfrm>
          <a:prstGeom prst="rect">
            <a:avLst/>
          </a:prstGeom>
          <a:noFill/>
        </p:spPr>
        <p:txBody>
          <a:bodyPr wrap="square" lIns="91440" tIns="45720" rIns="91440" bIns="45720" anchor="t">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a:spcBef>
                <a:spcPts val="0"/>
              </a:spcBef>
              <a:spcAft>
                <a:spcPts val="0"/>
              </a:spcAft>
              <a:buClrTx/>
              <a:buSzTx/>
              <a:buFontTx/>
              <a:buNone/>
              <a:tabLst/>
              <a:defRPr/>
            </a:pPr>
            <a:r>
              <a:rPr kumimoji="0" lang="en-US" sz="1600" b="0" i="0" u="none" strike="noStrike" kern="1200" cap="none" spc="0" normalizeH="0" baseline="0" noProof="0">
                <a:ln>
                  <a:noFill/>
                </a:ln>
                <a:solidFill>
                  <a:schemeClr val="bg1">
                    <a:lumMod val="10000"/>
                    <a:lumOff val="90000"/>
                  </a:schemeClr>
                </a:solidFill>
                <a:effectLst/>
                <a:uLnTx/>
                <a:uFillTx/>
                <a:latin typeface="Segoe UI"/>
                <a:cs typeface="Segoe UI"/>
              </a:rPr>
              <a:t>Principal Solution Architect</a:t>
            </a:r>
            <a:endParaRPr lang="en-US" sz="2800">
              <a:solidFill>
                <a:schemeClr val="bg1">
                  <a:lumMod val="10000"/>
                  <a:lumOff val="90000"/>
                </a:schemeClr>
              </a:solidFill>
              <a:latin typeface="Segoe UI"/>
              <a:cs typeface="Segoe UI"/>
            </a:endParaRPr>
          </a:p>
          <a:p>
            <a:pPr marL="0" marR="0" lvl="0" indent="0" algn="ctr" defTabSz="914367" rtl="0" eaLnBrk="1" fontAlgn="base" latinLnBrk="0" hangingPunct="1">
              <a:lnSpc>
                <a:spcPts val="1275"/>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bg1">
                  <a:lumMod val="10000"/>
                  <a:lumOff val="90000"/>
                </a:schemeClr>
              </a:solidFill>
              <a:effectLst/>
              <a:uLnTx/>
              <a:uFillTx/>
              <a:latin typeface="Segoe UI" panose="020B0502040204020203" pitchFamily="34" charset="0"/>
              <a:ea typeface="+mn-ea"/>
              <a:cs typeface="+mn-cs"/>
            </a:endParaRPr>
          </a:p>
          <a:p>
            <a:pPr marL="0" marR="0" lvl="0" indent="0" algn="ctr" defTabSz="914367" rtl="0" eaLnBrk="1" fontAlgn="base" latinLnBrk="0" hangingPunct="1">
              <a:lnSpc>
                <a:spcPts val="1275"/>
              </a:lnSpc>
              <a:spcBef>
                <a:spcPts val="0"/>
              </a:spcBef>
              <a:spcAft>
                <a:spcPts val="0"/>
              </a:spcAft>
              <a:buClrTx/>
              <a:buSzTx/>
              <a:buFontTx/>
              <a:buNone/>
              <a:tabLst/>
              <a:defRPr/>
            </a:pPr>
            <a:r>
              <a:rPr kumimoji="0" lang="en-US" sz="1600" b="0" i="0" u="none" strike="noStrike" kern="1200" cap="none" spc="0" normalizeH="0" baseline="0" noProof="0">
                <a:ln>
                  <a:noFill/>
                </a:ln>
                <a:solidFill>
                  <a:schemeClr val="bg1">
                    <a:lumMod val="10000"/>
                    <a:lumOff val="90000"/>
                  </a:schemeClr>
                </a:solidFill>
                <a:effectLst/>
                <a:uLnTx/>
                <a:uFillTx/>
                <a:latin typeface="Segoe UI Semibold"/>
                <a:cs typeface="Segoe UI Semibold"/>
              </a:rPr>
              <a:t>Power CAT</a:t>
            </a:r>
            <a:r>
              <a:rPr kumimoji="0" lang="en-US" sz="1600" b="0" i="0" u="none" strike="noStrike" kern="1200" cap="none" spc="0" normalizeH="0" baseline="0" noProof="0">
                <a:ln>
                  <a:noFill/>
                </a:ln>
                <a:solidFill>
                  <a:srgbClr val="091F2C"/>
                </a:solidFill>
                <a:effectLst/>
                <a:uLnTx/>
                <a:uFillTx/>
                <a:latin typeface="Segoe UI Semibold"/>
                <a:cs typeface="Segoe UI Semibold"/>
              </a:rPr>
              <a:t>​</a:t>
            </a:r>
            <a:endParaRPr kumimoji="0" lang="en-US" sz="1400" b="0" i="0" u="none" strike="noStrike" kern="1200" cap="none" spc="0" normalizeH="0" baseline="0" noProof="0">
              <a:ln>
                <a:noFill/>
              </a:ln>
              <a:solidFill>
                <a:srgbClr val="091F2C"/>
              </a:solidFill>
              <a:effectLst/>
              <a:uLnTx/>
              <a:uFillTx/>
              <a:latin typeface="Segoe UI Semibold"/>
              <a:cs typeface="Segoe UI Semibold"/>
            </a:endParaRPr>
          </a:p>
        </p:txBody>
      </p:sp>
      <p:pic>
        <p:nvPicPr>
          <p:cNvPr id="12" name="Picture 11" descr="A person in a black shirt">
            <a:extLst>
              <a:ext uri="{FF2B5EF4-FFF2-40B4-BE49-F238E27FC236}">
                <a16:creationId xmlns:a16="http://schemas.microsoft.com/office/drawing/2014/main" id="{02E6179A-2286-0B4A-F4F2-6B1CD8A695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4974" y="1951927"/>
            <a:ext cx="2954145" cy="2954145"/>
          </a:xfrm>
          <a:prstGeom prst="ellipse">
            <a:avLst/>
          </a:prstGeom>
          <a:noFill/>
        </p:spPr>
      </p:pic>
    </p:spTree>
    <p:extLst>
      <p:ext uri="{BB962C8B-B14F-4D97-AF65-F5344CB8AC3E}">
        <p14:creationId xmlns:p14="http://schemas.microsoft.com/office/powerpoint/2010/main" val="3582547395"/>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27FC2A-9B99-EC55-3658-EC0C6D2DD8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99808F-475D-06E9-6C2C-4BA1F828BCC7}"/>
              </a:ext>
            </a:extLst>
          </p:cNvPr>
          <p:cNvSpPr>
            <a:spLocks noGrp="1"/>
          </p:cNvSpPr>
          <p:nvPr>
            <p:ph type="title"/>
          </p:nvPr>
        </p:nvSpPr>
        <p:spPr/>
        <p:txBody>
          <a:bodyPr/>
          <a:lstStyle/>
          <a:p>
            <a:r>
              <a:rPr lang="en-US"/>
              <a:t>Best practices for topic inputs &amp; outputs💡</a:t>
            </a:r>
          </a:p>
        </p:txBody>
      </p:sp>
      <p:sp>
        <p:nvSpPr>
          <p:cNvPr id="3" name="Text Placeholder 2">
            <a:extLst>
              <a:ext uri="{FF2B5EF4-FFF2-40B4-BE49-F238E27FC236}">
                <a16:creationId xmlns:a16="http://schemas.microsoft.com/office/drawing/2014/main" id="{F56907FC-7C51-BDE1-125B-FC2AF7B3BFDE}"/>
              </a:ext>
            </a:extLst>
          </p:cNvPr>
          <p:cNvSpPr>
            <a:spLocks noGrp="1"/>
          </p:cNvSpPr>
          <p:nvPr>
            <p:ph type="body" sz="quarter" idx="10"/>
          </p:nvPr>
        </p:nvSpPr>
        <p:spPr>
          <a:xfrm>
            <a:off x="586390" y="1434370"/>
            <a:ext cx="8371196" cy="4210383"/>
          </a:xfrm>
        </p:spPr>
        <p:txBody>
          <a:bodyPr/>
          <a:lstStyle/>
          <a:p>
            <a:r>
              <a:rPr lang="en-US" b="1">
                <a:latin typeface="+mn-lt"/>
              </a:rPr>
              <a:t>Topic inputs</a:t>
            </a:r>
          </a:p>
          <a:p>
            <a:pPr lvl="1"/>
            <a:r>
              <a:rPr lang="en-US">
                <a:latin typeface="+mn-lt"/>
              </a:rPr>
              <a:t>Write clear description, use example</a:t>
            </a:r>
          </a:p>
          <a:p>
            <a:pPr lvl="1"/>
            <a:r>
              <a:rPr lang="en-US">
                <a:latin typeface="+mn-lt"/>
              </a:rPr>
              <a:t>Explain if data must be extracted / manipulated</a:t>
            </a:r>
          </a:p>
          <a:p>
            <a:pPr lvl="1"/>
            <a:r>
              <a:rPr lang="en-US">
                <a:latin typeface="+mn-lt"/>
              </a:rPr>
              <a:t>Use list of values if you need data validation</a:t>
            </a:r>
          </a:p>
          <a:p>
            <a:pPr lvl="1"/>
            <a:r>
              <a:rPr lang="en-US">
                <a:latin typeface="+mn-lt"/>
              </a:rPr>
              <a:t>Filled by conversation context or a dynamic question</a:t>
            </a:r>
          </a:p>
          <a:p>
            <a:pPr lvl="1"/>
            <a:endParaRPr lang="en-US">
              <a:latin typeface="+mn-lt"/>
            </a:endParaRPr>
          </a:p>
          <a:p>
            <a:r>
              <a:rPr lang="en-US" b="1">
                <a:latin typeface="+mn-lt"/>
              </a:rPr>
              <a:t>Topic outputs</a:t>
            </a:r>
          </a:p>
          <a:p>
            <a:pPr lvl="1"/>
            <a:r>
              <a:rPr lang="en-US">
                <a:latin typeface="+mn-lt"/>
              </a:rPr>
              <a:t>Will be used by orchestrator to generate a response</a:t>
            </a:r>
          </a:p>
          <a:p>
            <a:pPr lvl="1"/>
            <a:r>
              <a:rPr lang="en-US"/>
              <a:t>Avoid “double paying” by sending data to an AI prompt</a:t>
            </a:r>
            <a:endParaRPr lang="en-US">
              <a:latin typeface="+mn-lt"/>
            </a:endParaRPr>
          </a:p>
          <a:p>
            <a:pPr lvl="1"/>
            <a:r>
              <a:rPr lang="en-US">
                <a:latin typeface="+mn-lt"/>
              </a:rPr>
              <a:t>Stop the orchestrator by using “End all Topics” to avoid “double responses”</a:t>
            </a:r>
          </a:p>
        </p:txBody>
      </p:sp>
      <p:pic>
        <p:nvPicPr>
          <p:cNvPr id="5" name="Picture 4">
            <a:extLst>
              <a:ext uri="{FF2B5EF4-FFF2-40B4-BE49-F238E27FC236}">
                <a16:creationId xmlns:a16="http://schemas.microsoft.com/office/drawing/2014/main" id="{76FBC878-C3CD-181E-A10F-6FC012F50E82}"/>
              </a:ext>
            </a:extLst>
          </p:cNvPr>
          <p:cNvPicPr>
            <a:picLocks noChangeAspect="1"/>
          </p:cNvPicPr>
          <p:nvPr/>
        </p:nvPicPr>
        <p:blipFill>
          <a:blip r:embed="rId3"/>
          <a:stretch>
            <a:fillRect/>
          </a:stretch>
        </p:blipFill>
        <p:spPr>
          <a:xfrm>
            <a:off x="9367418" y="1011198"/>
            <a:ext cx="2644755" cy="5627603"/>
          </a:xfrm>
          <a:prstGeom prst="rect">
            <a:avLst/>
          </a:prstGeom>
        </p:spPr>
      </p:pic>
    </p:spTree>
    <p:extLst>
      <p:ext uri="{BB962C8B-B14F-4D97-AF65-F5344CB8AC3E}">
        <p14:creationId xmlns:p14="http://schemas.microsoft.com/office/powerpoint/2010/main" val="7246671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fade">
                                      <p:cBhvr>
                                        <p:cTn id="36"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BACAE3-49F3-81F9-3EE8-19E5CF311B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F80779-056C-F0F9-3B0A-E25879A4CEB3}"/>
              </a:ext>
            </a:extLst>
          </p:cNvPr>
          <p:cNvSpPr>
            <a:spLocks noGrp="1"/>
          </p:cNvSpPr>
          <p:nvPr>
            <p:ph type="title"/>
          </p:nvPr>
        </p:nvSpPr>
        <p:spPr>
          <a:xfrm>
            <a:off x="588263" y="457200"/>
            <a:ext cx="11018520" cy="1107996"/>
          </a:xfrm>
        </p:spPr>
        <p:txBody>
          <a:bodyPr/>
          <a:lstStyle/>
          <a:p>
            <a:r>
              <a:rPr lang="en-US"/>
              <a:t>New session outcome detection for Generative Orchestration🧠</a:t>
            </a:r>
            <a:endParaRPr lang="en-US" sz="2800"/>
          </a:p>
        </p:txBody>
      </p:sp>
      <p:sp>
        <p:nvSpPr>
          <p:cNvPr id="3" name="Text Placeholder 2">
            <a:extLst>
              <a:ext uri="{FF2B5EF4-FFF2-40B4-BE49-F238E27FC236}">
                <a16:creationId xmlns:a16="http://schemas.microsoft.com/office/drawing/2014/main" id="{443F7AE6-3C04-07C2-2E3E-54912F17731B}"/>
              </a:ext>
            </a:extLst>
          </p:cNvPr>
          <p:cNvSpPr>
            <a:spLocks noGrp="1"/>
          </p:cNvSpPr>
          <p:nvPr>
            <p:ph type="body" sz="quarter" idx="10"/>
          </p:nvPr>
        </p:nvSpPr>
        <p:spPr>
          <a:xfrm>
            <a:off x="586391" y="2015388"/>
            <a:ext cx="5104198" cy="3767185"/>
          </a:xfrm>
        </p:spPr>
        <p:txBody>
          <a:bodyPr/>
          <a:lstStyle/>
          <a:p>
            <a:r>
              <a:rPr lang="en-US" sz="2400"/>
              <a:t>After 15 minutes of inactivity:</a:t>
            </a:r>
            <a:br>
              <a:rPr lang="en-US" sz="2400"/>
            </a:br>
            <a:br>
              <a:rPr lang="en-US" sz="2400"/>
            </a:br>
            <a:r>
              <a:rPr lang="en-US" sz="2400"/>
              <a:t>If there are no active plans (i.e., nothing is waiting for user input), the session is flagged as ✅ resolved.</a:t>
            </a:r>
            <a:br>
              <a:rPr lang="en-US" sz="2400"/>
            </a:br>
            <a:br>
              <a:rPr lang="en-US" sz="2400"/>
            </a:br>
            <a:r>
              <a:rPr lang="en-US" sz="2400"/>
              <a:t>If an agent asked a question and the user doesn’t reply, it’s still marked as ❌ abandoned.</a:t>
            </a:r>
          </a:p>
          <a:p>
            <a:endParaRPr lang="en-US" sz="2400">
              <a:latin typeface="+mn-lt"/>
            </a:endParaRPr>
          </a:p>
        </p:txBody>
      </p:sp>
      <p:pic>
        <p:nvPicPr>
          <p:cNvPr id="1026" name="Picture 2" descr="diagram">
            <a:extLst>
              <a:ext uri="{FF2B5EF4-FFF2-40B4-BE49-F238E27FC236}">
                <a16:creationId xmlns:a16="http://schemas.microsoft.com/office/drawing/2014/main" id="{E67E8ED0-5F40-FF5E-5F69-DB0A874143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0589" y="2015388"/>
            <a:ext cx="6305134" cy="3857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44253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FAE7D-6322-21C2-4060-E04EF985D880}"/>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10A554A7-53EE-90E2-29BE-0A92102BBAC0}"/>
              </a:ext>
            </a:extLst>
          </p:cNvPr>
          <p:cNvSpPr>
            <a:spLocks noGrp="1"/>
          </p:cNvSpPr>
          <p:nvPr>
            <p:ph type="title" idx="4294967295"/>
          </p:nvPr>
        </p:nvSpPr>
        <p:spPr>
          <a:xfrm>
            <a:off x="731837" y="606008"/>
            <a:ext cx="10728325" cy="725487"/>
          </a:xfrm>
        </p:spPr>
        <p:txBody>
          <a:bodyPr/>
          <a:lstStyle/>
          <a:p>
            <a:r>
              <a:rPr lang="en-US"/>
              <a:t>New guidance for generative orchestration on Learn!</a:t>
            </a:r>
          </a:p>
        </p:txBody>
      </p:sp>
      <p:pic>
        <p:nvPicPr>
          <p:cNvPr id="12" name="Picture 11">
            <a:extLst>
              <a:ext uri="{FF2B5EF4-FFF2-40B4-BE49-F238E27FC236}">
                <a16:creationId xmlns:a16="http://schemas.microsoft.com/office/drawing/2014/main" id="{32EFB096-264A-62FA-E0B4-5B12AFBD1638}"/>
              </a:ext>
            </a:extLst>
          </p:cNvPr>
          <p:cNvPicPr>
            <a:picLocks noChangeAspect="1"/>
          </p:cNvPicPr>
          <p:nvPr/>
        </p:nvPicPr>
        <p:blipFill>
          <a:blip r:embed="rId3"/>
          <a:stretch>
            <a:fillRect/>
          </a:stretch>
        </p:blipFill>
        <p:spPr>
          <a:xfrm>
            <a:off x="2207953" y="1700213"/>
            <a:ext cx="7776094" cy="4487351"/>
          </a:xfrm>
          <a:prstGeom prst="rect">
            <a:avLst/>
          </a:prstGeom>
        </p:spPr>
      </p:pic>
    </p:spTree>
    <p:extLst>
      <p:ext uri="{BB962C8B-B14F-4D97-AF65-F5344CB8AC3E}">
        <p14:creationId xmlns:p14="http://schemas.microsoft.com/office/powerpoint/2010/main" val="3376116949"/>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26F96E-CDE7-C75A-5FC8-B3DC4A405C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3096F5-5A05-5E7F-E10B-766212110FE9}"/>
              </a:ext>
            </a:extLst>
          </p:cNvPr>
          <p:cNvSpPr>
            <a:spLocks noGrp="1"/>
          </p:cNvSpPr>
          <p:nvPr>
            <p:ph type="title" idx="4294967295"/>
          </p:nvPr>
        </p:nvSpPr>
        <p:spPr>
          <a:xfrm>
            <a:off x="1463675" y="798513"/>
            <a:ext cx="10728325" cy="725487"/>
          </a:xfrm>
        </p:spPr>
        <p:txBody>
          <a:bodyPr/>
          <a:lstStyle/>
          <a:p>
            <a:r>
              <a:rPr lang="en-US"/>
              <a:t>New Generative Orchestration Triggers 😻</a:t>
            </a:r>
          </a:p>
        </p:txBody>
      </p:sp>
      <p:sp>
        <p:nvSpPr>
          <p:cNvPr id="3" name="Text Placeholder 2">
            <a:extLst>
              <a:ext uri="{FF2B5EF4-FFF2-40B4-BE49-F238E27FC236}">
                <a16:creationId xmlns:a16="http://schemas.microsoft.com/office/drawing/2014/main" id="{DB949E41-DBD1-7B2D-ACCE-5A391F56DC6E}"/>
              </a:ext>
            </a:extLst>
          </p:cNvPr>
          <p:cNvSpPr>
            <a:spLocks noGrp="1"/>
          </p:cNvSpPr>
          <p:nvPr>
            <p:ph type="body" sz="quarter" idx="4294967295"/>
          </p:nvPr>
        </p:nvSpPr>
        <p:spPr>
          <a:xfrm>
            <a:off x="1444625" y="1700213"/>
            <a:ext cx="10747375" cy="4235450"/>
          </a:xfrm>
        </p:spPr>
        <p:txBody>
          <a:bodyPr/>
          <a:lstStyle/>
          <a:p>
            <a:pPr marL="914400" lvl="1" indent="-457200">
              <a:buFont typeface="+mj-lt"/>
              <a:buAutoNum type="arabicPeriod"/>
            </a:pPr>
            <a:r>
              <a:rPr lang="en-US" sz="3200">
                <a:latin typeface="+mn-lt"/>
              </a:rPr>
              <a:t>On Knowledge Requested</a:t>
            </a:r>
          </a:p>
          <a:p>
            <a:pPr marL="914400" lvl="1" indent="-457200">
              <a:buFont typeface="+mj-lt"/>
              <a:buAutoNum type="arabicPeriod"/>
            </a:pPr>
            <a:r>
              <a:rPr lang="en-US" sz="3200">
                <a:latin typeface="+mn-lt"/>
              </a:rPr>
              <a:t>AI Response Generated</a:t>
            </a:r>
          </a:p>
          <a:p>
            <a:pPr marL="914400" lvl="1" indent="-457200">
              <a:buFont typeface="+mj-lt"/>
              <a:buAutoNum type="arabicPeriod"/>
            </a:pPr>
            <a:r>
              <a:rPr lang="en-US" sz="3200">
                <a:latin typeface="+mn-lt"/>
              </a:rPr>
              <a:t>On Plan Complete</a:t>
            </a:r>
          </a:p>
          <a:p>
            <a:pPr lvl="1"/>
            <a:endParaRPr lang="en-US">
              <a:latin typeface="+mn-lt"/>
            </a:endParaRPr>
          </a:p>
        </p:txBody>
      </p:sp>
      <p:graphicFrame>
        <p:nvGraphicFramePr>
          <p:cNvPr id="4" name="Diagram 3">
            <a:extLst>
              <a:ext uri="{FF2B5EF4-FFF2-40B4-BE49-F238E27FC236}">
                <a16:creationId xmlns:a16="http://schemas.microsoft.com/office/drawing/2014/main" id="{5BD71BCA-9727-6BA9-3097-063A00DED7FB}"/>
              </a:ext>
            </a:extLst>
          </p:cNvPr>
          <p:cNvGraphicFramePr/>
          <p:nvPr/>
        </p:nvGraphicFramePr>
        <p:xfrm>
          <a:off x="2032000" y="3126922"/>
          <a:ext cx="8128000" cy="31502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45324531"/>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ACA0F5-E8EA-4AAB-9334-CE3CFC432F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3B347F-3D15-B684-4E97-D3B38A1502E8}"/>
              </a:ext>
            </a:extLst>
          </p:cNvPr>
          <p:cNvSpPr>
            <a:spLocks noGrp="1"/>
          </p:cNvSpPr>
          <p:nvPr>
            <p:ph type="title"/>
          </p:nvPr>
        </p:nvSpPr>
        <p:spPr/>
        <p:txBody>
          <a:bodyPr/>
          <a:lstStyle/>
          <a:p>
            <a:r>
              <a:rPr lang="en-US"/>
              <a:t>On Knowledge Requested 📖</a:t>
            </a:r>
          </a:p>
        </p:txBody>
      </p:sp>
      <p:sp>
        <p:nvSpPr>
          <p:cNvPr id="3" name="Text Placeholder 2">
            <a:extLst>
              <a:ext uri="{FF2B5EF4-FFF2-40B4-BE49-F238E27FC236}">
                <a16:creationId xmlns:a16="http://schemas.microsoft.com/office/drawing/2014/main" id="{BA20D250-59DF-80D9-BBF4-7D52E0A86ECE}"/>
              </a:ext>
            </a:extLst>
          </p:cNvPr>
          <p:cNvSpPr>
            <a:spLocks noGrp="1"/>
          </p:cNvSpPr>
          <p:nvPr>
            <p:ph type="body" sz="quarter" idx="10"/>
          </p:nvPr>
        </p:nvSpPr>
        <p:spPr>
          <a:xfrm>
            <a:off x="586390" y="1434370"/>
            <a:ext cx="5862950" cy="2308324"/>
          </a:xfrm>
        </p:spPr>
        <p:txBody>
          <a:bodyPr/>
          <a:lstStyle/>
          <a:p>
            <a:pPr marL="0" indent="0">
              <a:buNone/>
            </a:pPr>
            <a:r>
              <a:rPr lang="en-US" sz="2400">
                <a:latin typeface="+mn-lt"/>
              </a:rPr>
              <a:t>Triggered </a:t>
            </a:r>
            <a:r>
              <a:rPr lang="en-US" sz="2400" b="1">
                <a:latin typeface="+mn-lt"/>
              </a:rPr>
              <a:t>after Knowledge </a:t>
            </a:r>
            <a:r>
              <a:rPr lang="en-US" sz="2400">
                <a:latin typeface="+mn-lt"/>
              </a:rPr>
              <a:t>has returned data from search.</a:t>
            </a:r>
          </a:p>
          <a:p>
            <a:pPr marL="0" indent="0">
              <a:buNone/>
            </a:pPr>
            <a:endParaRPr lang="en-US" sz="1600">
              <a:latin typeface="+mn-lt"/>
            </a:endParaRPr>
          </a:p>
          <a:p>
            <a:pPr marL="0" indent="0">
              <a:buNone/>
            </a:pPr>
            <a:r>
              <a:rPr lang="en-US" sz="2400">
                <a:latin typeface="+mn-lt"/>
              </a:rPr>
              <a:t>Access keywords and semantic search query (with query rewrite)</a:t>
            </a:r>
          </a:p>
          <a:p>
            <a:pPr marL="0" indent="0">
              <a:buNone/>
            </a:pPr>
            <a:endParaRPr lang="en-US" sz="1600">
              <a:latin typeface="+mn-lt"/>
            </a:endParaRPr>
          </a:p>
          <a:p>
            <a:pPr marL="0" indent="0">
              <a:buNone/>
            </a:pPr>
            <a:r>
              <a:rPr lang="en-US" sz="2400">
                <a:latin typeface="+mn-lt"/>
              </a:rPr>
              <a:t>Can be used to </a:t>
            </a:r>
            <a:r>
              <a:rPr lang="en-US" sz="2400" b="1">
                <a:latin typeface="+mn-lt"/>
              </a:rPr>
              <a:t>add custom data </a:t>
            </a:r>
            <a:r>
              <a:rPr lang="en-US" sz="2400">
                <a:latin typeface="+mn-lt"/>
              </a:rPr>
              <a:t>into the search results via the “</a:t>
            </a:r>
            <a:r>
              <a:rPr lang="en-US" sz="2400" err="1">
                <a:latin typeface="+mn-lt"/>
              </a:rPr>
              <a:t>SearchResults</a:t>
            </a:r>
            <a:r>
              <a:rPr lang="en-US" sz="2400">
                <a:latin typeface="+mn-lt"/>
              </a:rPr>
              <a:t>” system variable.</a:t>
            </a:r>
          </a:p>
          <a:p>
            <a:pPr marL="0" indent="0">
              <a:buNone/>
            </a:pPr>
            <a:endParaRPr lang="en-US" sz="1600">
              <a:latin typeface="+mn-lt"/>
            </a:endParaRPr>
          </a:p>
          <a:p>
            <a:pPr marL="0" indent="0">
              <a:buNone/>
            </a:pPr>
            <a:r>
              <a:rPr lang="en-US" sz="2400">
                <a:latin typeface="+mn-lt"/>
              </a:rPr>
              <a:t>“Secret” trigger that can be enabled using “</a:t>
            </a:r>
            <a:r>
              <a:rPr lang="en-US" sz="2400" err="1">
                <a:latin typeface="+mn-lt"/>
              </a:rPr>
              <a:t>OnKnowledgeRequested</a:t>
            </a:r>
            <a:r>
              <a:rPr lang="en-US" sz="2400">
                <a:latin typeface="+mn-lt"/>
              </a:rPr>
              <a:t>” in the YAML.</a:t>
            </a:r>
          </a:p>
          <a:p>
            <a:endParaRPr lang="en-US" sz="2400">
              <a:latin typeface="+mn-lt"/>
            </a:endParaRPr>
          </a:p>
          <a:p>
            <a:endParaRPr lang="en-US" sz="2400">
              <a:latin typeface="+mn-lt"/>
            </a:endParaRPr>
          </a:p>
        </p:txBody>
      </p:sp>
      <p:pic>
        <p:nvPicPr>
          <p:cNvPr id="6" name="Picture 5">
            <a:extLst>
              <a:ext uri="{FF2B5EF4-FFF2-40B4-BE49-F238E27FC236}">
                <a16:creationId xmlns:a16="http://schemas.microsoft.com/office/drawing/2014/main" id="{EB6D5C34-B601-0965-671A-CB2B1BEEB3C4}"/>
              </a:ext>
            </a:extLst>
          </p:cNvPr>
          <p:cNvPicPr>
            <a:picLocks noChangeAspect="1"/>
          </p:cNvPicPr>
          <p:nvPr/>
        </p:nvPicPr>
        <p:blipFill>
          <a:blip r:embed="rId3"/>
          <a:stretch>
            <a:fillRect/>
          </a:stretch>
        </p:blipFill>
        <p:spPr>
          <a:xfrm>
            <a:off x="6985828" y="1434369"/>
            <a:ext cx="5015145" cy="4625367"/>
          </a:xfrm>
          <a:prstGeom prst="rect">
            <a:avLst/>
          </a:prstGeom>
        </p:spPr>
      </p:pic>
    </p:spTree>
    <p:extLst>
      <p:ext uri="{BB962C8B-B14F-4D97-AF65-F5344CB8AC3E}">
        <p14:creationId xmlns:p14="http://schemas.microsoft.com/office/powerpoint/2010/main" val="1577815629"/>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FB81D-6B82-05FB-DCC8-2F4C70C17884}"/>
              </a:ext>
            </a:extLst>
          </p:cNvPr>
          <p:cNvSpPr>
            <a:spLocks noGrp="1"/>
          </p:cNvSpPr>
          <p:nvPr>
            <p:ph type="title"/>
          </p:nvPr>
        </p:nvSpPr>
        <p:spPr/>
        <p:txBody>
          <a:bodyPr/>
          <a:lstStyle/>
          <a:p>
            <a:r>
              <a:rPr lang="en-US"/>
              <a:t>AI Response Generated 🪄</a:t>
            </a:r>
          </a:p>
        </p:txBody>
      </p:sp>
      <p:sp>
        <p:nvSpPr>
          <p:cNvPr id="3" name="Text Placeholder 2">
            <a:extLst>
              <a:ext uri="{FF2B5EF4-FFF2-40B4-BE49-F238E27FC236}">
                <a16:creationId xmlns:a16="http://schemas.microsoft.com/office/drawing/2014/main" id="{7D406455-B98A-4C43-9654-68BF58F7C75E}"/>
              </a:ext>
            </a:extLst>
          </p:cNvPr>
          <p:cNvSpPr>
            <a:spLocks noGrp="1"/>
          </p:cNvSpPr>
          <p:nvPr>
            <p:ph type="body" sz="quarter" idx="10"/>
          </p:nvPr>
        </p:nvSpPr>
        <p:spPr>
          <a:xfrm>
            <a:off x="586390" y="1434370"/>
            <a:ext cx="7829245" cy="2308324"/>
          </a:xfrm>
        </p:spPr>
        <p:txBody>
          <a:bodyPr/>
          <a:lstStyle/>
          <a:p>
            <a:pPr marL="0" indent="0">
              <a:buNone/>
            </a:pPr>
            <a:r>
              <a:rPr lang="en-US" sz="2400">
                <a:latin typeface="+mn-lt"/>
              </a:rPr>
              <a:t>Triggered </a:t>
            </a:r>
            <a:r>
              <a:rPr lang="en-US" sz="2400" b="1">
                <a:latin typeface="+mn-lt"/>
              </a:rPr>
              <a:t>after the AI response generation </a:t>
            </a:r>
            <a:r>
              <a:rPr lang="en-US" sz="2400">
                <a:latin typeface="+mn-lt"/>
              </a:rPr>
              <a:t>and before sending the message to the user</a:t>
            </a:r>
          </a:p>
          <a:p>
            <a:pPr marL="0" indent="0">
              <a:buNone/>
            </a:pPr>
            <a:endParaRPr lang="en-US" sz="2400">
              <a:latin typeface="+mn-lt"/>
            </a:endParaRPr>
          </a:p>
          <a:p>
            <a:pPr marL="0" indent="0">
              <a:buNone/>
            </a:pPr>
            <a:r>
              <a:rPr lang="en-US" sz="2400">
                <a:latin typeface="+mn-lt"/>
              </a:rPr>
              <a:t>Can be used to </a:t>
            </a:r>
            <a:r>
              <a:rPr lang="en-US" sz="2400" b="1">
                <a:latin typeface="+mn-lt"/>
              </a:rPr>
              <a:t>enrich the responses or change the citation </a:t>
            </a:r>
            <a:r>
              <a:rPr lang="en-US" sz="2400">
                <a:latin typeface="+mn-lt"/>
              </a:rPr>
              <a:t>links</a:t>
            </a:r>
          </a:p>
          <a:p>
            <a:pPr marL="457200" lvl="1" indent="0">
              <a:buNone/>
            </a:pPr>
            <a:r>
              <a:rPr lang="en-US" sz="2000">
                <a:latin typeface="+mn-lt"/>
                <a:hlinkClick r:id="rId4"/>
              </a:rPr>
              <a:t>aka.ms/</a:t>
            </a:r>
            <a:r>
              <a:rPr lang="en-US" sz="2000" err="1">
                <a:latin typeface="+mn-lt"/>
                <a:hlinkClick r:id="rId4"/>
              </a:rPr>
              <a:t>CopilotStudioSamples</a:t>
            </a:r>
            <a:endParaRPr lang="en-US" sz="2000">
              <a:latin typeface="+mn-lt"/>
            </a:endParaRPr>
          </a:p>
          <a:p>
            <a:pPr marL="0" indent="0">
              <a:buNone/>
            </a:pPr>
            <a:endParaRPr lang="en-US" sz="2400">
              <a:latin typeface="+mn-lt"/>
            </a:endParaRPr>
          </a:p>
          <a:p>
            <a:pPr marL="0" indent="0">
              <a:buNone/>
            </a:pPr>
            <a:r>
              <a:rPr lang="en-US" sz="2400">
                <a:latin typeface="+mn-lt"/>
              </a:rPr>
              <a:t>Maker can decide whether to </a:t>
            </a:r>
            <a:r>
              <a:rPr lang="en-US" sz="2400" b="1">
                <a:latin typeface="+mn-lt"/>
              </a:rPr>
              <a:t>send manually a message or let the orchestrator send it </a:t>
            </a:r>
            <a:r>
              <a:rPr lang="en-US" sz="2400">
                <a:latin typeface="+mn-lt"/>
              </a:rPr>
              <a:t>using the “</a:t>
            </a:r>
            <a:r>
              <a:rPr lang="en-US" sz="2400" err="1">
                <a:latin typeface="+mn-lt"/>
              </a:rPr>
              <a:t>ContinueResponse</a:t>
            </a:r>
            <a:r>
              <a:rPr lang="en-US" sz="2400">
                <a:latin typeface="+mn-lt"/>
              </a:rPr>
              <a:t>” system variable</a:t>
            </a:r>
          </a:p>
          <a:p>
            <a:endParaRPr lang="en-US" sz="2400">
              <a:latin typeface="+mn-lt"/>
            </a:endParaRPr>
          </a:p>
        </p:txBody>
      </p:sp>
      <p:pic>
        <p:nvPicPr>
          <p:cNvPr id="7" name="Picture 6">
            <a:extLst>
              <a:ext uri="{FF2B5EF4-FFF2-40B4-BE49-F238E27FC236}">
                <a16:creationId xmlns:a16="http://schemas.microsoft.com/office/drawing/2014/main" id="{3ABE4D33-550E-BBF8-F2F5-55ECD585D64C}"/>
              </a:ext>
            </a:extLst>
          </p:cNvPr>
          <p:cNvPicPr>
            <a:picLocks noChangeAspect="1"/>
          </p:cNvPicPr>
          <p:nvPr/>
        </p:nvPicPr>
        <p:blipFill>
          <a:blip r:embed="rId5"/>
          <a:stretch>
            <a:fillRect/>
          </a:stretch>
        </p:blipFill>
        <p:spPr>
          <a:xfrm>
            <a:off x="8415635" y="251792"/>
            <a:ext cx="3230410" cy="5899749"/>
          </a:xfrm>
          <a:prstGeom prst="rect">
            <a:avLst/>
          </a:prstGeom>
        </p:spPr>
      </p:pic>
    </p:spTree>
    <p:extLst>
      <p:ext uri="{BB962C8B-B14F-4D97-AF65-F5344CB8AC3E}">
        <p14:creationId xmlns:p14="http://schemas.microsoft.com/office/powerpoint/2010/main" val="24510331"/>
      </p:ext>
    </p:extLst>
  </p:cSld>
  <p:clrMapOvr>
    <a:overrideClrMapping bg1="dk1" tx1="lt1" bg2="dk2" tx2="lt2" accent1="accent1" accent2="accent2" accent3="accent3" accent4="accent4" accent5="accent5" accent6="accent6" hlink="hlink" folHlink="folHlink"/>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7959E-3CFC-D0D9-7F6C-BFFA572B750C}"/>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7C2CDEF5-3C7C-2FE3-A83A-FB212CB93AB9}"/>
              </a:ext>
            </a:extLst>
          </p:cNvPr>
          <p:cNvSpPr>
            <a:spLocks noGrp="1"/>
          </p:cNvSpPr>
          <p:nvPr>
            <p:ph type="title"/>
          </p:nvPr>
        </p:nvSpPr>
        <p:spPr/>
        <p:txBody>
          <a:bodyPr/>
          <a:lstStyle/>
          <a:p>
            <a:r>
              <a:rPr lang="en-US"/>
              <a:t>On Plan Complete ✅</a:t>
            </a:r>
          </a:p>
        </p:txBody>
      </p:sp>
      <p:sp>
        <p:nvSpPr>
          <p:cNvPr id="3" name="Text Placeholder 2">
            <a:extLst>
              <a:ext uri="{FF2B5EF4-FFF2-40B4-BE49-F238E27FC236}">
                <a16:creationId xmlns:a16="http://schemas.microsoft.com/office/drawing/2014/main" id="{0CBEC173-6E37-553C-178A-4E1148D944C6}"/>
              </a:ext>
            </a:extLst>
          </p:cNvPr>
          <p:cNvSpPr>
            <a:spLocks noGrp="1"/>
          </p:cNvSpPr>
          <p:nvPr>
            <p:ph type="body" sz="quarter" idx="10"/>
          </p:nvPr>
        </p:nvSpPr>
        <p:spPr>
          <a:xfrm>
            <a:off x="586390" y="1434370"/>
            <a:ext cx="5735200" cy="2308324"/>
          </a:xfrm>
        </p:spPr>
        <p:txBody>
          <a:bodyPr/>
          <a:lstStyle/>
          <a:p>
            <a:pPr marL="0" indent="0">
              <a:buNone/>
            </a:pPr>
            <a:r>
              <a:rPr lang="en-US" sz="2400">
                <a:latin typeface="+mn-lt"/>
              </a:rPr>
              <a:t>Triggered </a:t>
            </a:r>
            <a:r>
              <a:rPr lang="en-US" sz="2400" b="1">
                <a:latin typeface="+mn-lt"/>
              </a:rPr>
              <a:t>after the orchestrator </a:t>
            </a:r>
            <a:r>
              <a:rPr lang="en-US" sz="2400">
                <a:latin typeface="+mn-lt"/>
              </a:rPr>
              <a:t>has finished executing its plan and sent the response.</a:t>
            </a:r>
          </a:p>
          <a:p>
            <a:pPr marL="0" indent="0">
              <a:buNone/>
            </a:pPr>
            <a:endParaRPr lang="en-US" sz="2400">
              <a:latin typeface="+mn-lt"/>
            </a:endParaRPr>
          </a:p>
          <a:p>
            <a:pPr marL="0" indent="0">
              <a:buNone/>
            </a:pPr>
            <a:r>
              <a:rPr lang="en-US" sz="2400">
                <a:latin typeface="+mn-lt"/>
              </a:rPr>
              <a:t>Can be used to </a:t>
            </a:r>
            <a:r>
              <a:rPr lang="en-US" sz="2400" b="1">
                <a:latin typeface="+mn-lt"/>
              </a:rPr>
              <a:t>redirect the user to the end of conversation topic</a:t>
            </a:r>
            <a:r>
              <a:rPr lang="en-US" sz="2400">
                <a:latin typeface="+mn-lt"/>
              </a:rPr>
              <a:t>.</a:t>
            </a:r>
          </a:p>
          <a:p>
            <a:pPr marL="0" indent="0">
              <a:buNone/>
            </a:pPr>
            <a:endParaRPr lang="en-US" sz="2400">
              <a:latin typeface="+mn-lt"/>
            </a:endParaRPr>
          </a:p>
          <a:p>
            <a:pPr marL="0" indent="0">
              <a:buNone/>
            </a:pPr>
            <a:r>
              <a:rPr lang="en-US" sz="2400">
                <a:latin typeface="+mn-lt"/>
              </a:rPr>
              <a:t>Best practice is to build a logic to </a:t>
            </a:r>
            <a:r>
              <a:rPr lang="en-US" sz="2400" b="1">
                <a:latin typeface="+mn-lt"/>
              </a:rPr>
              <a:t>not trigger the end of conversation after each questions</a:t>
            </a:r>
            <a:r>
              <a:rPr lang="en-US" sz="2400">
                <a:latin typeface="+mn-lt"/>
              </a:rPr>
              <a:t>.</a:t>
            </a:r>
          </a:p>
          <a:p>
            <a:pPr marL="0" indent="0">
              <a:buNone/>
            </a:pPr>
            <a:endParaRPr lang="en-US" sz="2400">
              <a:latin typeface="+mn-lt"/>
            </a:endParaRPr>
          </a:p>
          <a:p>
            <a:endParaRPr lang="en-US" sz="2400">
              <a:latin typeface="+mn-lt"/>
            </a:endParaRPr>
          </a:p>
        </p:txBody>
      </p:sp>
      <p:pic>
        <p:nvPicPr>
          <p:cNvPr id="5" name="Picture 4">
            <a:extLst>
              <a:ext uri="{FF2B5EF4-FFF2-40B4-BE49-F238E27FC236}">
                <a16:creationId xmlns:a16="http://schemas.microsoft.com/office/drawing/2014/main" id="{108A6646-234B-C65C-99CF-2B0575FD985B}"/>
              </a:ext>
            </a:extLst>
          </p:cNvPr>
          <p:cNvPicPr>
            <a:picLocks noChangeAspect="1"/>
          </p:cNvPicPr>
          <p:nvPr/>
        </p:nvPicPr>
        <p:blipFill>
          <a:blip r:embed="rId3"/>
          <a:srcRect r="29761" b="1"/>
          <a:stretch>
            <a:fillRect/>
          </a:stretch>
        </p:blipFill>
        <p:spPr>
          <a:xfrm>
            <a:off x="6321590" y="723207"/>
            <a:ext cx="5870410" cy="5411585"/>
          </a:xfrm>
          <a:prstGeom prst="rect">
            <a:avLst/>
          </a:prstGeom>
        </p:spPr>
      </p:pic>
    </p:spTree>
    <p:extLst>
      <p:ext uri="{BB962C8B-B14F-4D97-AF65-F5344CB8AC3E}">
        <p14:creationId xmlns:p14="http://schemas.microsoft.com/office/powerpoint/2010/main" val="1059197822"/>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91F2C"/>
        </a:solidFill>
        <a:effectLst/>
      </p:bgPr>
    </p:bg>
    <p:spTree>
      <p:nvGrpSpPr>
        <p:cNvPr id="1" name="">
          <a:extLst>
            <a:ext uri="{FF2B5EF4-FFF2-40B4-BE49-F238E27FC236}">
              <a16:creationId xmlns:a16="http://schemas.microsoft.com/office/drawing/2014/main" id="{57A42D39-83C7-6D50-E997-1D6D766E76B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EF1FA23-2559-95F9-E535-13BC27F12912}"/>
              </a:ext>
            </a:extLst>
          </p:cNvPr>
          <p:cNvSpPr>
            <a:spLocks noGrp="1"/>
          </p:cNvSpPr>
          <p:nvPr>
            <p:ph type="title"/>
          </p:nvPr>
        </p:nvSpPr>
        <p:spPr>
          <a:xfrm>
            <a:off x="585215" y="3152001"/>
            <a:ext cx="10139009" cy="553998"/>
          </a:xfrm>
        </p:spPr>
        <p:txBody>
          <a:bodyPr/>
          <a:lstStyle/>
          <a:p>
            <a:pPr defTabSz="932719">
              <a:lnSpc>
                <a:spcPct val="100000"/>
              </a:lnSpc>
            </a:pPr>
            <a:r>
              <a:rPr lang="en-US" sz="3600" spc="-51"/>
              <a:t>Why mastering generative orchestration is key?</a:t>
            </a:r>
          </a:p>
        </p:txBody>
      </p:sp>
    </p:spTree>
    <p:extLst>
      <p:ext uri="{BB962C8B-B14F-4D97-AF65-F5344CB8AC3E}">
        <p14:creationId xmlns:p14="http://schemas.microsoft.com/office/powerpoint/2010/main" val="2559026320"/>
      </p:ext>
    </p:extLst>
  </p:cSld>
  <p:clrMapOvr>
    <a:overrideClrMapping bg1="dk1" tx1="lt1" bg2="dk2" tx2="lt2" accent1="accent1" accent2="accent2" accent3="accent3" accent4="accent4" accent5="accent5" accent6="accent6" hlink="hlink" folHlink="folHlink"/>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791FD-3976-43E9-A459-9C53FB13DE18}"/>
              </a:ext>
            </a:extLst>
          </p:cNvPr>
          <p:cNvSpPr>
            <a:spLocks noGrp="1"/>
          </p:cNvSpPr>
          <p:nvPr>
            <p:ph type="title"/>
          </p:nvPr>
        </p:nvSpPr>
        <p:spPr>
          <a:xfrm>
            <a:off x="588263" y="457200"/>
            <a:ext cx="10049257" cy="553998"/>
          </a:xfrm>
        </p:spPr>
        <p:txBody>
          <a:bodyPr/>
          <a:lstStyle/>
          <a:p>
            <a:r>
              <a:rPr lang="en-US" sz="3600">
                <a:cs typeface="Segoe UI"/>
              </a:rPr>
              <a:t>Autonomous agents are now generally available</a:t>
            </a:r>
            <a:endParaRPr lang="en-US">
              <a:solidFill>
                <a:schemeClr val="bg2"/>
              </a:solidFill>
            </a:endParaRPr>
          </a:p>
        </p:txBody>
      </p:sp>
      <p:sp>
        <p:nvSpPr>
          <p:cNvPr id="9" name="Title 13">
            <a:extLst>
              <a:ext uri="{FF2B5EF4-FFF2-40B4-BE49-F238E27FC236}">
                <a16:creationId xmlns:a16="http://schemas.microsoft.com/office/drawing/2014/main" id="{BCDDB636-4840-0D97-4290-7D06D2E51A2A}"/>
              </a:ext>
            </a:extLst>
          </p:cNvPr>
          <p:cNvSpPr txBox="1">
            <a:spLocks/>
          </p:cNvSpPr>
          <p:nvPr/>
        </p:nvSpPr>
        <p:spPr>
          <a:xfrm>
            <a:off x="588263" y="1067476"/>
            <a:ext cx="11018520" cy="276999"/>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90A8"/>
                </a:solidFill>
                <a:effectLst/>
                <a:uLnTx/>
                <a:uFillTx/>
                <a:latin typeface="Segoe UI Semibold"/>
                <a:ea typeface="+mn-ea"/>
                <a:cs typeface="Segoe UI" pitchFamily="34" charset="0"/>
              </a:rPr>
              <a:t>Handle variability and complexity at infinite scale</a:t>
            </a:r>
          </a:p>
        </p:txBody>
      </p:sp>
      <p:sp>
        <p:nvSpPr>
          <p:cNvPr id="11" name="TextBox 10">
            <a:extLst>
              <a:ext uri="{FF2B5EF4-FFF2-40B4-BE49-F238E27FC236}">
                <a16:creationId xmlns:a16="http://schemas.microsoft.com/office/drawing/2014/main" id="{9B8199A8-87D6-8AD8-4287-EE11160A9E63}"/>
              </a:ext>
            </a:extLst>
          </p:cNvPr>
          <p:cNvSpPr txBox="1"/>
          <p:nvPr/>
        </p:nvSpPr>
        <p:spPr>
          <a:xfrm>
            <a:off x="624059" y="2111725"/>
            <a:ext cx="3521725" cy="387798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90A8"/>
                </a:solidFill>
                <a:effectLst/>
                <a:uLnTx/>
                <a:uFillTx/>
                <a:latin typeface="Segoe UI Semibold"/>
                <a:ea typeface="+mn-ea"/>
                <a:cs typeface="Segoe UI" pitchFamily="34" charset="0"/>
              </a:rPr>
              <a:t>Independently</a:t>
            </a:r>
            <a:r>
              <a:rPr kumimoji="0" lang="en-US" sz="1400" b="0" i="0" u="none" strike="noStrike" kern="0" cap="none" spc="0" normalizeH="0" baseline="0" noProof="0">
                <a:ln>
                  <a:noFill/>
                </a:ln>
                <a:solidFill>
                  <a:srgbClr val="000000"/>
                </a:solidFill>
                <a:effectLst/>
                <a:uLnTx/>
                <a:uFillTx/>
                <a:latin typeface="Segoe UI"/>
                <a:ea typeface="+mn-ea"/>
                <a:cs typeface="Segoe UI" pitchFamily="34" charset="0"/>
              </a:rPr>
              <a:t> </a:t>
            </a:r>
            <a:r>
              <a:rPr kumimoji="0" lang="en-US" sz="1400" b="0" i="0" u="none" strike="noStrike" kern="0" cap="none" spc="0" normalizeH="0" baseline="0" noProof="0">
                <a:ln>
                  <a:noFill/>
                </a:ln>
                <a:effectLst/>
                <a:uLnTx/>
                <a:uFillTx/>
                <a:latin typeface="Segoe UI"/>
                <a:ea typeface="+mn-ea"/>
                <a:cs typeface="Segoe UI" pitchFamily="34" charset="0"/>
              </a:rPr>
              <a:t>begins work based on autonomous triggers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Segoe U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Segoe U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90A8"/>
                </a:solidFill>
                <a:effectLst/>
                <a:uLnTx/>
                <a:uFillTx/>
                <a:latin typeface="Segoe UI Semibold"/>
                <a:ea typeface="+mn-ea"/>
                <a:cs typeface="Segoe UI" pitchFamily="34" charset="0"/>
              </a:rPr>
              <a:t>Automates</a:t>
            </a:r>
            <a:r>
              <a:rPr kumimoji="0" lang="en-US" sz="1400" b="0" i="0" u="none" strike="noStrike" kern="0" cap="none" spc="0" normalizeH="0" baseline="0" noProof="0">
                <a:ln>
                  <a:noFill/>
                </a:ln>
                <a:solidFill>
                  <a:srgbClr val="000000"/>
                </a:solidFill>
                <a:effectLst/>
                <a:uLnTx/>
                <a:uFillTx/>
                <a:latin typeface="Segoe UI"/>
                <a:ea typeface="+mn-ea"/>
                <a:cs typeface="Segoe UI" pitchFamily="34" charset="0"/>
              </a:rPr>
              <a:t> </a:t>
            </a:r>
            <a:r>
              <a:rPr kumimoji="0" lang="en-US" sz="1400" b="0" i="0" u="none" strike="noStrike" kern="0" cap="none" spc="0" normalizeH="0" baseline="0" noProof="0">
                <a:ln>
                  <a:noFill/>
                </a:ln>
                <a:effectLst/>
                <a:uLnTx/>
                <a:uFillTx/>
                <a:latin typeface="Segoe UI"/>
                <a:ea typeface="+mn-ea"/>
                <a:cs typeface="Segoe UI" pitchFamily="34" charset="0"/>
              </a:rPr>
              <a:t>long running processes with your actions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Segoe U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Segoe U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effectLst/>
                <a:uLnTx/>
                <a:uFillTx/>
                <a:latin typeface="Segoe UI"/>
                <a:ea typeface="+mn-ea"/>
                <a:cs typeface="Segoe UI" pitchFamily="34" charset="0"/>
              </a:rPr>
              <a:t>Dynamically</a:t>
            </a:r>
            <a:r>
              <a:rPr kumimoji="0" lang="en-US" sz="1400" b="0" i="0" u="none" strike="noStrike" kern="0" cap="none" spc="0" normalizeH="0" baseline="0" noProof="0">
                <a:ln>
                  <a:noFill/>
                </a:ln>
                <a:solidFill>
                  <a:srgbClr val="000000"/>
                </a:solidFill>
                <a:effectLst/>
                <a:uLnTx/>
                <a:uFillTx/>
                <a:latin typeface="Segoe UI"/>
                <a:ea typeface="+mn-ea"/>
                <a:cs typeface="Segoe UI" pitchFamily="34" charset="0"/>
              </a:rPr>
              <a:t> </a:t>
            </a:r>
            <a:r>
              <a:rPr kumimoji="0" lang="en-US" sz="1400" b="0" i="0" u="none" strike="noStrike" kern="0" cap="none" spc="0" normalizeH="0" baseline="0" noProof="0">
                <a:ln>
                  <a:noFill/>
                </a:ln>
                <a:solidFill>
                  <a:srgbClr val="0090A8"/>
                </a:solidFill>
                <a:effectLst/>
                <a:uLnTx/>
                <a:uFillTx/>
                <a:latin typeface="Segoe UI Semibold"/>
                <a:ea typeface="+mn-ea"/>
                <a:cs typeface="Segoe UI" pitchFamily="34" charset="0"/>
              </a:rPr>
              <a:t>reasons</a:t>
            </a:r>
            <a:r>
              <a:rPr kumimoji="0" lang="en-US" sz="1400" b="0" i="0" u="none" strike="noStrike" kern="0" cap="none" spc="0" normalizeH="0" baseline="0" noProof="0">
                <a:ln>
                  <a:noFill/>
                </a:ln>
                <a:solidFill>
                  <a:srgbClr val="0090A8"/>
                </a:solidFill>
                <a:effectLst/>
                <a:uLnTx/>
                <a:uFillTx/>
                <a:latin typeface="Segoe UI"/>
                <a:ea typeface="+mn-ea"/>
                <a:cs typeface="Segoe UI" pitchFamily="34" charset="0"/>
              </a:rPr>
              <a:t> </a:t>
            </a:r>
            <a:r>
              <a:rPr kumimoji="0" lang="en-US" sz="1400" b="0" i="0" u="none" strike="noStrike" kern="0" cap="none" spc="0" normalizeH="0" baseline="0" noProof="0">
                <a:ln>
                  <a:noFill/>
                </a:ln>
                <a:effectLst/>
                <a:uLnTx/>
                <a:uFillTx/>
                <a:latin typeface="Segoe UI"/>
                <a:ea typeface="+mn-ea"/>
                <a:cs typeface="Segoe UI" pitchFamily="34" charset="0"/>
              </a:rPr>
              <a:t>over its capabilities in real time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90A8"/>
                </a:solidFill>
                <a:effectLst/>
                <a:uLnTx/>
                <a:uFillTx/>
                <a:latin typeface="Segoe UI Semibold"/>
                <a:ea typeface="+mn-ea"/>
                <a:cs typeface="Segoe UI" pitchFamily="34" charset="0"/>
              </a:rPr>
              <a:t>Monitor </a:t>
            </a:r>
            <a:r>
              <a:rPr kumimoji="0" lang="en-US" sz="1400" b="0" i="0" u="none" strike="noStrike" kern="0" cap="none" spc="0" normalizeH="0" baseline="0" noProof="0">
                <a:ln>
                  <a:noFill/>
                </a:ln>
                <a:effectLst/>
                <a:uLnTx/>
                <a:uFillTx/>
                <a:latin typeface="Segoe UI" panose="020B0502040204020203" pitchFamily="34" charset="0"/>
                <a:ea typeface="+mn-ea"/>
                <a:cs typeface="Segoe UI" panose="020B0502040204020203" pitchFamily="34" charset="0"/>
              </a:rPr>
              <a:t>performance and </a:t>
            </a:r>
            <a:r>
              <a:rPr kumimoji="0" lang="en-US" sz="1400" b="0" i="0" u="none" strike="noStrike" kern="0" cap="none" spc="0" normalizeH="0" baseline="0" noProof="0">
                <a:ln>
                  <a:noFill/>
                </a:ln>
                <a:solidFill>
                  <a:srgbClr val="0090A8"/>
                </a:solidFill>
                <a:effectLst/>
                <a:uLnTx/>
                <a:uFillTx/>
                <a:latin typeface="Segoe UI Semibold"/>
                <a:ea typeface="+mn-ea"/>
                <a:cs typeface="Segoe UI" pitchFamily="34" charset="0"/>
              </a:rPr>
              <a:t>adapt instructions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effectLst/>
                <a:uLnTx/>
                <a:uFillTx/>
                <a:latin typeface="Segoe UI" panose="020B0502040204020203" pitchFamily="34" charset="0"/>
                <a:ea typeface="+mn-ea"/>
                <a:cs typeface="Segoe UI" panose="020B0502040204020203" pitchFamily="34" charset="0"/>
              </a:rPr>
              <a:t>Follows</a:t>
            </a:r>
            <a:r>
              <a:rPr kumimoji="0" lang="en-US" sz="1400" b="0" i="0" u="none" strike="noStrike" kern="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400" b="0" i="0" u="none" strike="noStrike" kern="0" cap="none" spc="0" normalizeH="0" baseline="0" noProof="0">
                <a:ln>
                  <a:noFill/>
                </a:ln>
                <a:solidFill>
                  <a:srgbClr val="0090A8"/>
                </a:solidFill>
                <a:effectLst/>
                <a:uLnTx/>
                <a:uFillTx/>
                <a:latin typeface="Segoe UI Semibold"/>
                <a:ea typeface="+mn-ea"/>
                <a:cs typeface="Segoe UI" pitchFamily="34" charset="0"/>
              </a:rPr>
              <a:t>human guard rails</a:t>
            </a:r>
            <a:r>
              <a:rPr kumimoji="0" lang="en-US" sz="1400" b="0" i="0" u="none" strike="noStrike" kern="0" cap="none" spc="0" normalizeH="0" baseline="0" noProof="0">
                <a:ln>
                  <a:noFill/>
                </a:ln>
                <a:solidFill>
                  <a:srgbClr val="0090A8"/>
                </a:solidFill>
                <a:effectLst/>
                <a:uLnTx/>
                <a:uFillTx/>
                <a:latin typeface="Segoe UI" panose="020B0502040204020203" pitchFamily="34" charset="0"/>
                <a:ea typeface="+mn-ea"/>
                <a:cs typeface="Segoe UI" panose="020B0502040204020203" pitchFamily="34" charset="0"/>
              </a:rPr>
              <a:t> </a:t>
            </a:r>
            <a:r>
              <a:rPr kumimoji="0" lang="en-US" sz="1400" b="0" i="0" u="none" strike="noStrike" kern="0" cap="none" spc="0" normalizeH="0" baseline="0" noProof="0">
                <a:ln>
                  <a:noFill/>
                </a:ln>
                <a:effectLst/>
                <a:uLnTx/>
                <a:uFillTx/>
                <a:latin typeface="Segoe UI" panose="020B0502040204020203" pitchFamily="34" charset="0"/>
                <a:ea typeface="+mn-ea"/>
                <a:cs typeface="Segoe UI" panose="020B0502040204020203" pitchFamily="34" charset="0"/>
              </a:rPr>
              <a:t>and asks for help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pic>
        <p:nvPicPr>
          <p:cNvPr id="21" name="Picture Placeholder 20" descr="A gif showing how to set autonomous triggers">
            <a:extLst>
              <a:ext uri="{FF2B5EF4-FFF2-40B4-BE49-F238E27FC236}">
                <a16:creationId xmlns:a16="http://schemas.microsoft.com/office/drawing/2014/main" id="{07852496-1A67-6672-8B49-5159B373ED6B}"/>
              </a:ext>
            </a:extLst>
          </p:cNvPr>
          <p:cNvPicPr>
            <a:picLocks noGrp="1" noChangeAspect="1"/>
          </p:cNvPicPr>
          <p:nvPr>
            <p:ph type="pic" sz="quarter" idx="18"/>
          </p:nvPr>
        </p:nvPicPr>
        <p:blipFill>
          <a:blip r:embed="rId3"/>
          <a:srcRect l="67" r="67"/>
          <a:stretch>
            <a:fillRect/>
          </a:stretch>
        </p:blipFill>
        <p:spPr/>
      </p:pic>
      <p:cxnSp>
        <p:nvCxnSpPr>
          <p:cNvPr id="12" name="Straight Connector 11">
            <a:extLst>
              <a:ext uri="{FF2B5EF4-FFF2-40B4-BE49-F238E27FC236}">
                <a16:creationId xmlns:a16="http://schemas.microsoft.com/office/drawing/2014/main" id="{AA55A360-4A4B-5F90-FC61-BFDA383DC4D4}"/>
              </a:ext>
              <a:ext uri="{C183D7F6-B498-43B3-948B-1728B52AA6E4}">
                <adec:decorative xmlns:adec="http://schemas.microsoft.com/office/drawing/2017/decorative" val="1"/>
              </a:ext>
            </a:extLst>
          </p:cNvPr>
          <p:cNvCxnSpPr>
            <a:cxnSpLocks/>
          </p:cNvCxnSpPr>
          <p:nvPr/>
        </p:nvCxnSpPr>
        <p:spPr>
          <a:xfrm>
            <a:off x="588263" y="2738774"/>
            <a:ext cx="3557522" cy="0"/>
          </a:xfrm>
          <a:prstGeom prst="line">
            <a:avLst/>
          </a:prstGeom>
          <a:ln>
            <a:solidFill>
              <a:srgbClr val="EAEAEA"/>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880FB51-9FF9-A644-C201-D2A4B3BD992C}"/>
              </a:ext>
              <a:ext uri="{C183D7F6-B498-43B3-948B-1728B52AA6E4}">
                <adec:decorative xmlns:adec="http://schemas.microsoft.com/office/drawing/2017/decorative" val="1"/>
              </a:ext>
            </a:extLst>
          </p:cNvPr>
          <p:cNvCxnSpPr>
            <a:cxnSpLocks/>
          </p:cNvCxnSpPr>
          <p:nvPr/>
        </p:nvCxnSpPr>
        <p:spPr>
          <a:xfrm>
            <a:off x="588263" y="3586619"/>
            <a:ext cx="3557522" cy="0"/>
          </a:xfrm>
          <a:prstGeom prst="line">
            <a:avLst/>
          </a:prstGeom>
          <a:ln>
            <a:solidFill>
              <a:srgbClr val="EAEAEA"/>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393EDF4-93DD-D2BC-296D-4B5E4F666E3D}"/>
              </a:ext>
              <a:ext uri="{C183D7F6-B498-43B3-948B-1728B52AA6E4}">
                <adec:decorative xmlns:adec="http://schemas.microsoft.com/office/drawing/2017/decorative" val="1"/>
              </a:ext>
            </a:extLst>
          </p:cNvPr>
          <p:cNvCxnSpPr>
            <a:cxnSpLocks/>
          </p:cNvCxnSpPr>
          <p:nvPr/>
        </p:nvCxnSpPr>
        <p:spPr>
          <a:xfrm>
            <a:off x="624060" y="4482427"/>
            <a:ext cx="3557522" cy="0"/>
          </a:xfrm>
          <a:prstGeom prst="line">
            <a:avLst/>
          </a:prstGeom>
          <a:ln>
            <a:solidFill>
              <a:srgbClr val="EAEAEA"/>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4ECD17F-09F3-E382-E908-C51AECFF8CFE}"/>
              </a:ext>
              <a:ext uri="{C183D7F6-B498-43B3-948B-1728B52AA6E4}">
                <adec:decorative xmlns:adec="http://schemas.microsoft.com/office/drawing/2017/decorative" val="1"/>
              </a:ext>
            </a:extLst>
          </p:cNvPr>
          <p:cNvCxnSpPr>
            <a:cxnSpLocks/>
          </p:cNvCxnSpPr>
          <p:nvPr/>
        </p:nvCxnSpPr>
        <p:spPr>
          <a:xfrm>
            <a:off x="624060" y="5283115"/>
            <a:ext cx="3557522" cy="0"/>
          </a:xfrm>
          <a:prstGeom prst="line">
            <a:avLst/>
          </a:prstGeom>
          <a:ln>
            <a:solidFill>
              <a:srgbClr val="EAEAEA"/>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3645673"/>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5B9F01-F391-4FB8-C6B4-AB4123FB10CD}"/>
            </a:ext>
          </a:extLst>
        </p:cNvPr>
        <p:cNvGrpSpPr/>
        <p:nvPr/>
      </p:nvGrpSpPr>
      <p:grpSpPr>
        <a:xfrm>
          <a:off x="0" y="0"/>
          <a:ext cx="0" cy="0"/>
          <a:chOff x="0" y="0"/>
          <a:chExt cx="0" cy="0"/>
        </a:xfrm>
      </p:grpSpPr>
      <p:sp>
        <p:nvSpPr>
          <p:cNvPr id="8" name="Rectangle: Top Corners Rounded 4">
            <a:extLst>
              <a:ext uri="{FF2B5EF4-FFF2-40B4-BE49-F238E27FC236}">
                <a16:creationId xmlns:a16="http://schemas.microsoft.com/office/drawing/2014/main" id="{40B0863F-F863-6D6C-C084-40B65A214B52}"/>
              </a:ext>
              <a:ext uri="{C183D7F6-B498-43B3-948B-1728B52AA6E4}">
                <adec:decorative xmlns:adec="http://schemas.microsoft.com/office/drawing/2017/decorative" val="1"/>
              </a:ext>
            </a:extLst>
          </p:cNvPr>
          <p:cNvSpPr/>
          <p:nvPr/>
        </p:nvSpPr>
        <p:spPr bwMode="auto">
          <a:xfrm rot="16200000">
            <a:off x="6059405" y="402590"/>
            <a:ext cx="4553728" cy="7711463"/>
          </a:xfrm>
          <a:prstGeom prst="round2SameRect">
            <a:avLst>
              <a:gd name="adj1" fmla="val 4036"/>
              <a:gd name="adj2" fmla="val 0"/>
            </a:avLst>
          </a:prstGeom>
          <a:solidFill>
            <a:schemeClr val="tx1">
              <a:alpha val="12000"/>
            </a:schemeClr>
          </a:solidFill>
          <a:ln w="6350">
            <a:solidFill>
              <a:schemeClr val="tx1">
                <a:alpha val="30000"/>
              </a:schemeClr>
            </a:solidFill>
            <a:headEnd type="none" w="med" len="med"/>
            <a:tailEnd type="none" w="med" len="med"/>
          </a:ln>
          <a:effectLst>
            <a:outerShdw blurRad="127000"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Sans Display Semibold"/>
              <a:ea typeface="+mn-ea"/>
              <a:cs typeface="Segoe UI" pitchFamily="34" charset="0"/>
            </a:endParaRPr>
          </a:p>
        </p:txBody>
      </p:sp>
      <p:grpSp>
        <p:nvGrpSpPr>
          <p:cNvPr id="5" name="Group 4">
            <a:extLst>
              <a:ext uri="{FF2B5EF4-FFF2-40B4-BE49-F238E27FC236}">
                <a16:creationId xmlns:a16="http://schemas.microsoft.com/office/drawing/2014/main" id="{4790C608-90D9-60FD-E23B-662410968A59}"/>
              </a:ext>
              <a:ext uri="{C183D7F6-B498-43B3-948B-1728B52AA6E4}">
                <adec:decorative xmlns:adec="http://schemas.microsoft.com/office/drawing/2017/decorative" val="1"/>
              </a:ext>
            </a:extLst>
          </p:cNvPr>
          <p:cNvGrpSpPr/>
          <p:nvPr/>
        </p:nvGrpSpPr>
        <p:grpSpPr>
          <a:xfrm>
            <a:off x="4425292" y="2103119"/>
            <a:ext cx="7766708" cy="4285749"/>
            <a:chOff x="-2684838" y="1044295"/>
            <a:chExt cx="9677329" cy="5340048"/>
          </a:xfrm>
        </p:grpSpPr>
        <p:pic>
          <p:nvPicPr>
            <p:cNvPr id="6" name="Picture 5">
              <a:extLst>
                <a:ext uri="{FF2B5EF4-FFF2-40B4-BE49-F238E27FC236}">
                  <a16:creationId xmlns:a16="http://schemas.microsoft.com/office/drawing/2014/main" id="{52872779-79A6-012F-D3D5-2A5BAAC0B6E9}"/>
                </a:ext>
              </a:extLst>
            </p:cNvPr>
            <p:cNvPicPr>
              <a:picLocks noChangeAspect="1"/>
            </p:cNvPicPr>
            <p:nvPr/>
          </p:nvPicPr>
          <p:blipFill>
            <a:blip r:embed="rId4"/>
            <a:srcRect l="23414" t="4368" r="55845" b="7996"/>
            <a:stretch>
              <a:fillRect/>
            </a:stretch>
          </p:blipFill>
          <p:spPr>
            <a:xfrm>
              <a:off x="149621" y="1044296"/>
              <a:ext cx="2528863" cy="5340047"/>
            </a:xfrm>
            <a:prstGeom prst="rect">
              <a:avLst/>
            </a:prstGeom>
          </p:spPr>
        </p:pic>
        <p:pic>
          <p:nvPicPr>
            <p:cNvPr id="7" name="Picture 6" descr="A screenshot of a computer&#10;&#10;AI-generated content may be incorrect.">
              <a:extLst>
                <a:ext uri="{FF2B5EF4-FFF2-40B4-BE49-F238E27FC236}">
                  <a16:creationId xmlns:a16="http://schemas.microsoft.com/office/drawing/2014/main" id="{B36CE4D1-D950-9025-9239-3A8FAA2FEB73}"/>
                </a:ext>
              </a:extLst>
            </p:cNvPr>
            <p:cNvPicPr>
              <a:picLocks noChangeAspect="1"/>
            </p:cNvPicPr>
            <p:nvPr/>
          </p:nvPicPr>
          <p:blipFill>
            <a:blip r:embed="rId4"/>
            <a:srcRect l="64681" t="4235" r="-65" b="8130"/>
            <a:stretch>
              <a:fillRect/>
            </a:stretch>
          </p:blipFill>
          <p:spPr>
            <a:xfrm>
              <a:off x="2678484" y="1044295"/>
              <a:ext cx="4314007" cy="5340048"/>
            </a:xfrm>
            <a:prstGeom prst="rect">
              <a:avLst/>
            </a:prstGeom>
          </p:spPr>
        </p:pic>
        <p:pic>
          <p:nvPicPr>
            <p:cNvPr id="13" name="Picture 12">
              <a:extLst>
                <a:ext uri="{FF2B5EF4-FFF2-40B4-BE49-F238E27FC236}">
                  <a16:creationId xmlns:a16="http://schemas.microsoft.com/office/drawing/2014/main" id="{74AFC1CE-C500-00E6-F061-91E6E499CDDC}"/>
                </a:ext>
              </a:extLst>
            </p:cNvPr>
            <p:cNvPicPr>
              <a:picLocks noChangeAspect="1"/>
            </p:cNvPicPr>
            <p:nvPr/>
          </p:nvPicPr>
          <p:blipFill>
            <a:blip r:embed="rId4"/>
            <a:srcRect l="-2197" t="4368" r="74658" b="7996"/>
            <a:stretch>
              <a:fillRect/>
            </a:stretch>
          </p:blipFill>
          <p:spPr>
            <a:xfrm>
              <a:off x="-2684838" y="1044296"/>
              <a:ext cx="3357631" cy="5340045"/>
            </a:xfrm>
            <a:prstGeom prst="rect">
              <a:avLst/>
            </a:prstGeom>
          </p:spPr>
        </p:pic>
      </p:grpSp>
      <p:sp>
        <p:nvSpPr>
          <p:cNvPr id="32" name="Freeform: Shape 2">
            <a:extLst>
              <a:ext uri="{FF2B5EF4-FFF2-40B4-BE49-F238E27FC236}">
                <a16:creationId xmlns:a16="http://schemas.microsoft.com/office/drawing/2014/main" id="{BE993A12-4BD6-108F-3A1F-15228110AE59}"/>
              </a:ext>
              <a:ext uri="{C183D7F6-B498-43B3-948B-1728B52AA6E4}">
                <adec:decorative xmlns:adec="http://schemas.microsoft.com/office/drawing/2017/decorative" val="1"/>
              </a:ext>
            </a:extLst>
          </p:cNvPr>
          <p:cNvSpPr/>
          <p:nvPr/>
        </p:nvSpPr>
        <p:spPr bwMode="auto">
          <a:xfrm>
            <a:off x="0" y="-1"/>
            <a:ext cx="12192000" cy="2151417"/>
          </a:xfrm>
          <a:custGeom>
            <a:avLst/>
            <a:gdLst>
              <a:gd name="connsiteX0" fmla="*/ 0 w 12192000"/>
              <a:gd name="connsiteY0" fmla="*/ 0 h 2151417"/>
              <a:gd name="connsiteX1" fmla="*/ 12192000 w 12192000"/>
              <a:gd name="connsiteY1" fmla="*/ 0 h 2151417"/>
              <a:gd name="connsiteX2" fmla="*/ 12192000 w 12192000"/>
              <a:gd name="connsiteY2" fmla="*/ 1813560 h 2151417"/>
              <a:gd name="connsiteX3" fmla="*/ 4619672 w 12192000"/>
              <a:gd name="connsiteY3" fmla="*/ 1813560 h 2151417"/>
              <a:gd name="connsiteX4" fmla="*/ 4307841 w 12192000"/>
              <a:gd name="connsiteY4" fmla="*/ 2125391 h 2151417"/>
              <a:gd name="connsiteX5" fmla="*/ 4307841 w 12192000"/>
              <a:gd name="connsiteY5" fmla="*/ 2151417 h 2151417"/>
              <a:gd name="connsiteX6" fmla="*/ 0 w 12192000"/>
              <a:gd name="connsiteY6" fmla="*/ 2151417 h 2151417"/>
              <a:gd name="connsiteX7" fmla="*/ 0 w 12192000"/>
              <a:gd name="connsiteY7" fmla="*/ 0 h 215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151417">
                <a:moveTo>
                  <a:pt x="0" y="0"/>
                </a:moveTo>
                <a:lnTo>
                  <a:pt x="12192000" y="0"/>
                </a:lnTo>
                <a:lnTo>
                  <a:pt x="12192000" y="1813560"/>
                </a:lnTo>
                <a:lnTo>
                  <a:pt x="4619672" y="1813560"/>
                </a:lnTo>
                <a:cubicBezTo>
                  <a:pt x="4447452" y="1813560"/>
                  <a:pt x="4307841" y="1953171"/>
                  <a:pt x="4307841" y="2125391"/>
                </a:cubicBezTo>
                <a:lnTo>
                  <a:pt x="4307841" y="2151417"/>
                </a:lnTo>
                <a:lnTo>
                  <a:pt x="0" y="2151417"/>
                </a:lnTo>
                <a:lnTo>
                  <a:pt x="0" y="0"/>
                </a:lnTo>
                <a:close/>
              </a:path>
            </a:pathLst>
          </a:custGeom>
          <a:solidFill>
            <a:schemeClr val="bg2"/>
          </a:solidFill>
          <a:ln w="6350">
            <a:noFill/>
            <a:headEnd type="none" w="med" len="med"/>
            <a:tailEnd type="none" w="med" len="med"/>
          </a:ln>
          <a:effectLst>
            <a:outerShdw blurRad="127000"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Segoe Sans Display Semibold"/>
              <a:ea typeface="+mn-ea"/>
              <a:cs typeface="Segoe UI" pitchFamily="34" charset="0"/>
            </a:endParaRPr>
          </a:p>
        </p:txBody>
      </p:sp>
      <p:sp>
        <p:nvSpPr>
          <p:cNvPr id="9" name="Rectangle: Top Corners Rounded 21">
            <a:extLst>
              <a:ext uri="{FF2B5EF4-FFF2-40B4-BE49-F238E27FC236}">
                <a16:creationId xmlns:a16="http://schemas.microsoft.com/office/drawing/2014/main" id="{20E67AC3-D66B-4AC8-E9CB-C565DCBD939F}"/>
              </a:ext>
              <a:ext uri="{C183D7F6-B498-43B3-948B-1728B52AA6E4}">
                <adec:decorative xmlns:adec="http://schemas.microsoft.com/office/drawing/2017/decorative" val="1"/>
              </a:ext>
            </a:extLst>
          </p:cNvPr>
          <p:cNvSpPr/>
          <p:nvPr/>
        </p:nvSpPr>
        <p:spPr bwMode="auto">
          <a:xfrm flipV="1">
            <a:off x="9985255" y="-2"/>
            <a:ext cx="1712069" cy="616227"/>
          </a:xfrm>
          <a:prstGeom prst="round2SameRect">
            <a:avLst/>
          </a:prstGeom>
          <a:solidFill>
            <a:schemeClr val="tx1">
              <a:alpha val="12000"/>
            </a:schemeClr>
          </a:solidFill>
          <a:ln>
            <a:noFill/>
            <a:headEnd type="none" w="med" len="med"/>
            <a:tailEnd type="none" w="med" len="med"/>
          </a:ln>
          <a:effectLst>
            <a:outerShdw blurRad="114300" dist="38100" dir="5400000" algn="t" rotWithShape="0">
              <a:prstClr val="black">
                <a:alpha val="2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nvGrpSpPr>
          <p:cNvPr id="33" name="Group 32">
            <a:extLst>
              <a:ext uri="{FF2B5EF4-FFF2-40B4-BE49-F238E27FC236}">
                <a16:creationId xmlns:a16="http://schemas.microsoft.com/office/drawing/2014/main" id="{EEC9DB81-FAAC-B391-31BC-73F6144A53DC}"/>
              </a:ext>
              <a:ext uri="{C183D7F6-B498-43B3-948B-1728B52AA6E4}">
                <adec:decorative xmlns:adec="http://schemas.microsoft.com/office/drawing/2017/decorative" val="1"/>
              </a:ext>
            </a:extLst>
          </p:cNvPr>
          <p:cNvGrpSpPr/>
          <p:nvPr/>
        </p:nvGrpSpPr>
        <p:grpSpPr>
          <a:xfrm>
            <a:off x="394699" y="441274"/>
            <a:ext cx="914401" cy="1000679"/>
            <a:chOff x="603740" y="416560"/>
            <a:chExt cx="914401" cy="1000679"/>
          </a:xfrm>
        </p:grpSpPr>
        <p:sp>
          <p:nvSpPr>
            <p:cNvPr id="34" name="Rectangle: Rounded Corners 5">
              <a:extLst>
                <a:ext uri="{FF2B5EF4-FFF2-40B4-BE49-F238E27FC236}">
                  <a16:creationId xmlns:a16="http://schemas.microsoft.com/office/drawing/2014/main" id="{99B0542C-BDC4-AC1B-E86D-F95286105E5F}"/>
                </a:ext>
                <a:ext uri="{C183D7F6-B498-43B3-948B-1728B52AA6E4}">
                  <adec:decorative xmlns:adec="http://schemas.microsoft.com/office/drawing/2017/decorative" val="1"/>
                </a:ext>
              </a:extLst>
            </p:cNvPr>
            <p:cNvSpPr/>
            <p:nvPr/>
          </p:nvSpPr>
          <p:spPr bwMode="auto">
            <a:xfrm>
              <a:off x="603740" y="416560"/>
              <a:ext cx="914401" cy="1000679"/>
            </a:xfrm>
            <a:prstGeom prst="roundRect">
              <a:avLst>
                <a:gd name="adj" fmla="val 14873"/>
              </a:avLst>
            </a:prstGeom>
            <a:solidFill>
              <a:schemeClr val="bg1">
                <a:alpha val="92000"/>
              </a:schemeClr>
            </a:solidFill>
            <a:ln w="6350">
              <a:solidFill>
                <a:schemeClr val="bg1">
                  <a:lumMod val="75000"/>
                </a:schemeClr>
              </a:solidFill>
              <a:headEnd type="none" w="med" len="med"/>
              <a:tailEnd type="none" w="med" len="med"/>
            </a:ln>
            <a:effectLst>
              <a:outerShdw blurRad="63500" sx="102000" sy="102000" algn="ctr" rotWithShape="0">
                <a:schemeClr val="tx1">
                  <a:lumMod val="75000"/>
                  <a:lumOff val="25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35" name="Graphic 34" descr="Copilot Studio icon">
              <a:extLst>
                <a:ext uri="{FF2B5EF4-FFF2-40B4-BE49-F238E27FC236}">
                  <a16:creationId xmlns:a16="http://schemas.microsoft.com/office/drawing/2014/main" id="{F6D5BA38-A4C6-105D-D156-65C69FA6E0C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0938" y="556899"/>
              <a:ext cx="720003" cy="720000"/>
            </a:xfrm>
            <a:prstGeom prst="rect">
              <a:avLst/>
            </a:prstGeom>
          </p:spPr>
        </p:pic>
      </p:grpSp>
      <p:cxnSp>
        <p:nvCxnSpPr>
          <p:cNvPr id="4" name="Straight Connector 3">
            <a:extLst>
              <a:ext uri="{FF2B5EF4-FFF2-40B4-BE49-F238E27FC236}">
                <a16:creationId xmlns:a16="http://schemas.microsoft.com/office/drawing/2014/main" id="{F4D4A8B5-D10B-A5FD-55E6-7BA6A945526D}"/>
              </a:ext>
              <a:ext uri="{C183D7F6-B498-43B3-948B-1728B52AA6E4}">
                <adec:decorative xmlns:adec="http://schemas.microsoft.com/office/drawing/2017/decorative" val="1"/>
              </a:ext>
            </a:extLst>
          </p:cNvPr>
          <p:cNvCxnSpPr>
            <a:cxnSpLocks/>
          </p:cNvCxnSpPr>
          <p:nvPr/>
        </p:nvCxnSpPr>
        <p:spPr>
          <a:xfrm>
            <a:off x="375088" y="3184129"/>
            <a:ext cx="3802276" cy="0"/>
          </a:xfrm>
          <a:prstGeom prst="line">
            <a:avLst/>
          </a:prstGeom>
          <a:ln>
            <a:solidFill>
              <a:srgbClr val="EAEAEA">
                <a:alpha val="30000"/>
              </a:srgb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79A114D-4FB9-78B7-FEE2-BE34146CAC5B}"/>
              </a:ext>
              <a:ext uri="{C183D7F6-B498-43B3-948B-1728B52AA6E4}">
                <adec:decorative xmlns:adec="http://schemas.microsoft.com/office/drawing/2017/decorative" val="1"/>
              </a:ext>
            </a:extLst>
          </p:cNvPr>
          <p:cNvCxnSpPr>
            <a:cxnSpLocks/>
          </p:cNvCxnSpPr>
          <p:nvPr/>
        </p:nvCxnSpPr>
        <p:spPr>
          <a:xfrm>
            <a:off x="375088" y="4099198"/>
            <a:ext cx="3802276" cy="0"/>
          </a:xfrm>
          <a:prstGeom prst="line">
            <a:avLst/>
          </a:prstGeom>
          <a:ln>
            <a:solidFill>
              <a:srgbClr val="EAEAEA">
                <a:alpha val="30000"/>
              </a:srgb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508B5E9-FDB0-6200-7C34-F0B82F705A6B}"/>
              </a:ext>
              <a:ext uri="{C183D7F6-B498-43B3-948B-1728B52AA6E4}">
                <adec:decorative xmlns:adec="http://schemas.microsoft.com/office/drawing/2017/decorative" val="1"/>
              </a:ext>
            </a:extLst>
          </p:cNvPr>
          <p:cNvCxnSpPr>
            <a:cxnSpLocks/>
          </p:cNvCxnSpPr>
          <p:nvPr/>
        </p:nvCxnSpPr>
        <p:spPr>
          <a:xfrm>
            <a:off x="375088" y="5014668"/>
            <a:ext cx="3802276" cy="0"/>
          </a:xfrm>
          <a:prstGeom prst="line">
            <a:avLst/>
          </a:prstGeom>
          <a:ln>
            <a:solidFill>
              <a:srgbClr val="EAEAEA">
                <a:alpha val="30000"/>
              </a:srgb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8" name="Title 4">
            <a:extLst>
              <a:ext uri="{FF2B5EF4-FFF2-40B4-BE49-F238E27FC236}">
                <a16:creationId xmlns:a16="http://schemas.microsoft.com/office/drawing/2014/main" id="{35CDBE0D-D1F2-A01A-5698-BCD377D81433}"/>
              </a:ext>
            </a:extLst>
          </p:cNvPr>
          <p:cNvSpPr>
            <a:spLocks noGrp="1"/>
          </p:cNvSpPr>
          <p:nvPr>
            <p:ph type="title"/>
          </p:nvPr>
        </p:nvSpPr>
        <p:spPr>
          <a:xfrm>
            <a:off x="1598906" y="599864"/>
            <a:ext cx="8067608" cy="4169664"/>
          </a:xfrm>
        </p:spPr>
        <p:txBody>
          <a:bodyPr wrap="square">
            <a:spAutoFit/>
          </a:bodyPr>
          <a:lstStyle/>
          <a:p>
            <a:pPr lvl="0">
              <a:defRPr/>
            </a:pPr>
            <a:r>
              <a:rPr lang="en-US">
                <a:cs typeface="Segoe UI"/>
              </a:rPr>
              <a:t>Multi-agent orchestration</a:t>
            </a:r>
            <a:endParaRPr lang="en-US"/>
          </a:p>
        </p:txBody>
      </p:sp>
      <p:sp>
        <p:nvSpPr>
          <p:cNvPr id="12" name="Title 13">
            <a:extLst>
              <a:ext uri="{FF2B5EF4-FFF2-40B4-BE49-F238E27FC236}">
                <a16:creationId xmlns:a16="http://schemas.microsoft.com/office/drawing/2014/main" id="{41AA2B87-EFF3-161A-62AD-BEC878B094EE}"/>
              </a:ext>
            </a:extLst>
          </p:cNvPr>
          <p:cNvSpPr txBox="1">
            <a:spLocks/>
          </p:cNvSpPr>
          <p:nvPr/>
        </p:nvSpPr>
        <p:spPr>
          <a:xfrm>
            <a:off x="10082047" y="200389"/>
            <a:ext cx="1518484" cy="215444"/>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latin typeface="Segoe UI Semibold"/>
                <a:ea typeface="+mn-ea"/>
                <a:cs typeface="Segoe UI"/>
              </a:rPr>
              <a:t>PREVIEW</a:t>
            </a:r>
            <a:endParaRPr kumimoji="0" lang="en-US" sz="1800" b="0" i="0" u="none" strike="noStrike" kern="1200" cap="none" spc="0" normalizeH="0" baseline="0" noProof="0">
              <a:ln>
                <a:noFill/>
              </a:ln>
              <a:effectLst/>
              <a:uLnTx/>
              <a:uFillTx/>
              <a:latin typeface="Segoe UI Semibold"/>
              <a:ea typeface="+mn-ea"/>
              <a:cs typeface="Segoe UI" pitchFamily="34" charset="0"/>
            </a:endParaRPr>
          </a:p>
        </p:txBody>
      </p:sp>
      <p:sp>
        <p:nvSpPr>
          <p:cNvPr id="2" name="TextBox 1">
            <a:extLst>
              <a:ext uri="{FF2B5EF4-FFF2-40B4-BE49-F238E27FC236}">
                <a16:creationId xmlns:a16="http://schemas.microsoft.com/office/drawing/2014/main" id="{D33A1ADF-07BB-8F47-2EAA-ED668658F08C}"/>
              </a:ext>
            </a:extLst>
          </p:cNvPr>
          <p:cNvSpPr txBox="1"/>
          <p:nvPr/>
        </p:nvSpPr>
        <p:spPr>
          <a:xfrm>
            <a:off x="1598906" y="1177243"/>
            <a:ext cx="6186194" cy="338554"/>
          </a:xfrm>
          <a:prstGeom prst="rect">
            <a:avLst/>
          </a:prstGeom>
          <a:noFill/>
        </p:spPr>
        <p:txBody>
          <a:bodyPr wrap="square" lIns="0" tIns="45720" rIns="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90A8"/>
                </a:solidFill>
                <a:effectLst/>
                <a:uLnTx/>
                <a:uFillTx/>
                <a:latin typeface="Segoe UI Semibold"/>
                <a:ea typeface="+mn-ea"/>
                <a:cs typeface="Segoe UI"/>
              </a:rPr>
              <a:t>Orchestrate intelligent agents to deliver reliable, scalable outcomes</a:t>
            </a:r>
            <a:endParaRPr kumimoji="0" lang="en-US" sz="1600" b="0" i="0" u="none" strike="noStrike" kern="1200" cap="none" spc="0" normalizeH="0" baseline="0" noProof="0">
              <a:ln>
                <a:noFill/>
              </a:ln>
              <a:solidFill>
                <a:srgbClr val="FFFFFF"/>
              </a:solidFill>
              <a:effectLst/>
              <a:uLnTx/>
              <a:uFillTx/>
              <a:latin typeface="Segoe UI"/>
              <a:ea typeface="+mn-ea"/>
              <a:cs typeface="+mn-cs"/>
            </a:endParaRPr>
          </a:p>
        </p:txBody>
      </p:sp>
      <p:sp>
        <p:nvSpPr>
          <p:cNvPr id="15" name="TextBox 14">
            <a:extLst>
              <a:ext uri="{FF2B5EF4-FFF2-40B4-BE49-F238E27FC236}">
                <a16:creationId xmlns:a16="http://schemas.microsoft.com/office/drawing/2014/main" id="{C5C548AF-798E-F7FD-AB0D-8130E60887FE}"/>
              </a:ext>
            </a:extLst>
          </p:cNvPr>
          <p:cNvSpPr txBox="1"/>
          <p:nvPr/>
        </p:nvSpPr>
        <p:spPr>
          <a:xfrm>
            <a:off x="394699" y="2496642"/>
            <a:ext cx="3782665" cy="3462486"/>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a:ln>
                  <a:noFill/>
                </a:ln>
                <a:effectLst/>
                <a:uLnTx/>
                <a:uFillTx/>
                <a:latin typeface="Segoe UI" panose="020B0502040204020203" pitchFamily="34" charset="0"/>
                <a:ea typeface="+mn-lt"/>
                <a:cs typeface="Segoe UI" panose="020B0502040204020203" pitchFamily="34" charset="0"/>
              </a:rPr>
              <a:t>Build and scale with modular, composable agent architecture</a:t>
            </a:r>
            <a:endParaRPr kumimoji="0" lang="en-US" sz="1500" b="0"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effectLst/>
              <a:uLnTx/>
              <a:uFillTx/>
              <a:latin typeface="Segoe UI" panose="020B0502040204020203" pitchFamily="34" charset="0"/>
              <a:ea typeface="+mn-lt"/>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effectLst/>
              <a:uLnTx/>
              <a:uFillTx/>
              <a:latin typeface="Segoe UI" panose="020B0502040204020203" pitchFamily="34" charset="0"/>
              <a:ea typeface="+mn-lt"/>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a:ln>
                  <a:noFill/>
                </a:ln>
                <a:effectLst/>
                <a:uLnTx/>
                <a:uFillTx/>
                <a:latin typeface="Segoe UI" panose="020B0502040204020203" pitchFamily="34" charset="0"/>
                <a:ea typeface="+mn-lt"/>
                <a:cs typeface="Segoe UI" panose="020B0502040204020203" pitchFamily="34" charset="0"/>
              </a:rPr>
              <a:t>Coordinate across agents with generative orchestration</a:t>
            </a:r>
            <a:endParaRPr kumimoji="0" lang="en-US" sz="1500" b="0"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effectLst/>
              <a:uLnTx/>
              <a:uFillTx/>
              <a:latin typeface="Segoe UI" panose="020B0502040204020203" pitchFamily="34" charset="0"/>
              <a:ea typeface="+mn-lt"/>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effectLst/>
              <a:uLnTx/>
              <a:uFillTx/>
              <a:latin typeface="Segoe UI" panose="020B0502040204020203" pitchFamily="34" charset="0"/>
              <a:ea typeface="+mn-lt"/>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a:ln>
                  <a:noFill/>
                </a:ln>
                <a:effectLst/>
                <a:uLnTx/>
                <a:uFillTx/>
                <a:latin typeface="Segoe UI" panose="020B0502040204020203" pitchFamily="34" charset="0"/>
                <a:ea typeface="+mn-lt"/>
                <a:cs typeface="Segoe UI" panose="020B0502040204020203" pitchFamily="34" charset="0"/>
              </a:rPr>
              <a:t>Enable cross-team collaboration with reusable agent components</a:t>
            </a:r>
            <a:endParaRPr kumimoji="0" lang="en-US" sz="1500" b="0"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effectLst/>
              <a:uLnTx/>
              <a:uFillTx/>
              <a:latin typeface="Segoe UI" panose="020B0502040204020203" pitchFamily="34" charset="0"/>
              <a:ea typeface="+mn-lt"/>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effectLst/>
              <a:uLnTx/>
              <a:uFillTx/>
              <a:latin typeface="Segoe UI" panose="020B0502040204020203" pitchFamily="34" charset="0"/>
              <a:ea typeface="+mn-lt"/>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a:ln>
                  <a:noFill/>
                </a:ln>
                <a:effectLst/>
                <a:uLnTx/>
                <a:uFillTx/>
                <a:latin typeface="Segoe UI" panose="020B0502040204020203" pitchFamily="34" charset="0"/>
                <a:ea typeface="+mn-lt"/>
                <a:cs typeface="Segoe UI" panose="020B0502040204020203" pitchFamily="34" charset="0"/>
              </a:rPr>
              <a:t>Gain visibility with built-in debugging and traceability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effectLst/>
              <a:uLnTx/>
              <a:uFillTx/>
              <a:latin typeface="Segoe UI" panose="020B0502040204020203" pitchFamily="34" charset="0"/>
              <a:ea typeface="+mn-lt"/>
              <a:cs typeface="Segoe UI" panose="020B0502040204020203" pitchFamily="34" charset="0"/>
            </a:endParaRPr>
          </a:p>
        </p:txBody>
      </p:sp>
      <p:pic>
        <p:nvPicPr>
          <p:cNvPr id="14" name="Picture 13" descr="screenshot">
            <a:extLst>
              <a:ext uri="{FF2B5EF4-FFF2-40B4-BE49-F238E27FC236}">
                <a16:creationId xmlns:a16="http://schemas.microsoft.com/office/drawing/2014/main" id="{AFA0DE00-D9E7-8FBB-8EC2-4D0F43F2E162}"/>
              </a:ext>
            </a:extLst>
          </p:cNvPr>
          <p:cNvPicPr>
            <a:picLocks noChangeAspect="1"/>
          </p:cNvPicPr>
          <p:nvPr/>
        </p:nvPicPr>
        <p:blipFill>
          <a:blip r:embed="rId7"/>
          <a:srcRect b="4330"/>
          <a:stretch>
            <a:fillRect/>
          </a:stretch>
        </p:blipFill>
        <p:spPr>
          <a:xfrm>
            <a:off x="4610100" y="2103120"/>
            <a:ext cx="7581900" cy="4285747"/>
          </a:xfrm>
          <a:prstGeom prst="rect">
            <a:avLst/>
          </a:prstGeom>
        </p:spPr>
      </p:pic>
    </p:spTree>
    <p:custDataLst>
      <p:tags r:id="rId1"/>
    </p:custDataLst>
    <p:extLst>
      <p:ext uri="{BB962C8B-B14F-4D97-AF65-F5344CB8AC3E}">
        <p14:creationId xmlns:p14="http://schemas.microsoft.com/office/powerpoint/2010/main" val="356951875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4893DEC-02FE-F959-A41B-650150FC18C8}"/>
              </a:ext>
            </a:extLst>
          </p:cNvPr>
          <p:cNvSpPr txBox="1">
            <a:spLocks/>
          </p:cNvSpPr>
          <p:nvPr/>
        </p:nvSpPr>
        <p:spPr>
          <a:xfrm>
            <a:off x="586740" y="382689"/>
            <a:ext cx="11018520" cy="1107996"/>
          </a:xfrm>
          <a:prstGeom prst="rect">
            <a:avLst/>
          </a:prstGeom>
        </p:spPr>
        <p:txBody>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r>
              <a:rPr lang="en-US" b="1">
                <a:latin typeface="Segoe UI" panose="020B0502040204020203" pitchFamily="34" charset="0"/>
              </a:rPr>
              <a:t>Meeting Guidelines</a:t>
            </a:r>
            <a:br>
              <a:rPr lang="en-US" b="1">
                <a:latin typeface="Segoe UI" panose="020B0502040204020203" pitchFamily="34" charset="0"/>
              </a:rPr>
            </a:br>
            <a:endParaRPr lang="en-US" b="1">
              <a:latin typeface="Segoe UI" panose="020B0502040204020203" pitchFamily="34" charset="0"/>
            </a:endParaRPr>
          </a:p>
        </p:txBody>
      </p:sp>
      <p:sp>
        <p:nvSpPr>
          <p:cNvPr id="3" name="TextBox 2">
            <a:extLst>
              <a:ext uri="{FF2B5EF4-FFF2-40B4-BE49-F238E27FC236}">
                <a16:creationId xmlns:a16="http://schemas.microsoft.com/office/drawing/2014/main" id="{B1AB46D2-1866-3798-3714-40C40EA93A6C}"/>
              </a:ext>
            </a:extLst>
          </p:cNvPr>
          <p:cNvSpPr txBox="1"/>
          <p:nvPr/>
        </p:nvSpPr>
        <p:spPr>
          <a:xfrm>
            <a:off x="586739" y="1285531"/>
            <a:ext cx="9783387" cy="5109669"/>
          </a:xfrm>
          <a:prstGeom prst="rect">
            <a:avLst/>
          </a:prstGeom>
          <a:noFill/>
        </p:spPr>
        <p:txBody>
          <a:bodyPr wrap="square" lIns="91440" tIns="45720" rIns="91440" bIns="45720" anchor="t">
            <a:spAutoFit/>
          </a:bodyPr>
          <a:lstStyle/>
          <a:p>
            <a:pPr marL="285750" marR="0" lvl="0" indent="-285750" algn="l" defTabSz="914367"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Segoe Sans Display"/>
                <a:ea typeface="+mn-ea"/>
                <a:cs typeface="+mn-cs"/>
              </a:rPr>
              <a:t>Meeting will be recorded and shared </a:t>
            </a:r>
            <a:r>
              <a:rPr lang="en-US" sz="2000">
                <a:solidFill>
                  <a:srgbClr val="FFFFFF"/>
                </a:solidFill>
                <a:latin typeface="Segoe Sans Display"/>
              </a:rPr>
              <a:t>within a week on YouTube with links available on </a:t>
            </a:r>
            <a:r>
              <a:rPr lang="en-US" sz="2000">
                <a:hlinkClick r:id="rId3">
                  <a:extLst>
                    <a:ext uri="{A12FA001-AC4F-418D-AE19-62706E023703}">
                      <ahyp:hlinkClr xmlns:ahyp="http://schemas.microsoft.com/office/drawing/2018/hyperlinkcolor" val="tx"/>
                    </a:ext>
                  </a:extLst>
                </a:hlinkClick>
              </a:rPr>
              <a:t>aka.ms/PowerCAT/</a:t>
            </a:r>
            <a:r>
              <a:rPr lang="en-US" sz="2000" err="1">
                <a:hlinkClick r:id="rId3">
                  <a:extLst>
                    <a:ext uri="{A12FA001-AC4F-418D-AE19-62706E023703}">
                      <ahyp:hlinkClr xmlns:ahyp="http://schemas.microsoft.com/office/drawing/2018/hyperlinkcolor" val="tx"/>
                    </a:ext>
                  </a:extLst>
                </a:hlinkClick>
              </a:rPr>
              <a:t>AiWebinars</a:t>
            </a:r>
            <a:endParaRPr lang="en-US" sz="2000">
              <a:cs typeface="Segoe Sans Display"/>
            </a:endParaRPr>
          </a:p>
          <a:p>
            <a:pPr marL="285750" indent="-285750" defTabSz="914367">
              <a:lnSpc>
                <a:spcPct val="150000"/>
              </a:lnSpc>
              <a:buFont typeface="Arial" panose="020B0604020202020204" pitchFamily="34" charset="0"/>
              <a:buChar char="•"/>
              <a:defRPr/>
            </a:pPr>
            <a:r>
              <a:rPr lang="en-US" sz="2000">
                <a:latin typeface="Segoe Sans Display"/>
              </a:rPr>
              <a:t>The session is open to everyone. Please do not discuss any sensitive topics or Microsoft NDA content.</a:t>
            </a:r>
            <a:endParaRPr lang="en-US" sz="2000">
              <a:ea typeface="+mn-lt"/>
              <a:cs typeface="+mn-lt"/>
            </a:endParaRPr>
          </a:p>
          <a:p>
            <a:pPr marL="285750" indent="-285750" defTabSz="914367">
              <a:lnSpc>
                <a:spcPct val="150000"/>
              </a:lnSpc>
              <a:buFont typeface="Arial" panose="020B0604020202020204" pitchFamily="34" charset="0"/>
              <a:buChar char="•"/>
              <a:defRPr/>
            </a:pPr>
            <a:r>
              <a:rPr lang="en-US" sz="2000">
                <a:latin typeface="Segoe Sans Display"/>
                <a:cs typeface="Segoe Sans Display"/>
              </a:rPr>
              <a:t>Avoid adding any AI notetaking agents​</a:t>
            </a:r>
          </a:p>
          <a:p>
            <a:pPr marL="285750" indent="-285750" defTabSz="914367">
              <a:lnSpc>
                <a:spcPct val="150000"/>
              </a:lnSpc>
              <a:buFont typeface="Arial" panose="020B0604020202020204" pitchFamily="34" charset="0"/>
              <a:buChar char="•"/>
              <a:defRPr/>
            </a:pPr>
            <a:r>
              <a:rPr lang="en-US" sz="2000">
                <a:latin typeface="Segoe Sans Display"/>
                <a:cs typeface="Segoe Sans Display"/>
              </a:rPr>
              <a:t>Poll questions are optional and subject to Microsoft Privacy Statement (</a:t>
            </a:r>
            <a:r>
              <a:rPr lang="en-US" sz="2000">
                <a:latin typeface="Segoe Sans Display"/>
                <a:cs typeface="Segoe Sans Display"/>
                <a:hlinkClick r:id="rId4"/>
              </a:rPr>
              <a:t>aka.ms/privacy</a:t>
            </a:r>
            <a:r>
              <a:rPr lang="en-US" sz="2000">
                <a:latin typeface="Segoe Sans Display"/>
                <a:cs typeface="Segoe Sans Display"/>
              </a:rPr>
              <a:t>)</a:t>
            </a:r>
          </a:p>
          <a:p>
            <a:pPr marL="285750" marR="0" lvl="0" indent="-285750" algn="l" defTabSz="91436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000">
                <a:latin typeface="Segoe Sans Display"/>
              </a:rPr>
              <a:t>We will ask for your input, raise your hand to share and we will call on you.</a:t>
            </a:r>
            <a:endParaRPr lang="en-US" sz="2000" b="0" i="0" u="none" strike="noStrike" kern="1200" cap="none" spc="0" normalizeH="0" baseline="0" noProof="0">
              <a:ln>
                <a:noFill/>
              </a:ln>
              <a:effectLst/>
              <a:uLnTx/>
              <a:uFillTx/>
              <a:latin typeface="Segoe Sans Display"/>
              <a:cs typeface="Segoe Sans Display"/>
            </a:endParaRPr>
          </a:p>
          <a:p>
            <a:pPr marL="285750" indent="-285750">
              <a:lnSpc>
                <a:spcPct val="150000"/>
              </a:lnSpc>
              <a:buFont typeface="Arial" panose="020B0604020202020204" pitchFamily="34" charset="0"/>
              <a:buChar char="•"/>
              <a:defRPr/>
            </a:pPr>
            <a:r>
              <a:rPr lang="en-US" sz="2000">
                <a:solidFill>
                  <a:srgbClr val="FFFFFF"/>
                </a:solidFill>
                <a:latin typeface="Segoe Sans Display"/>
                <a:cs typeface="Segoe Sans Display"/>
              </a:rPr>
              <a:t>Post any session-related questions </a:t>
            </a:r>
            <a:r>
              <a:rPr kumimoji="0" lang="en-US" sz="2000" b="0" i="0" u="none" strike="noStrike" kern="1200" cap="none" spc="0" normalizeH="0" baseline="0" noProof="0">
                <a:ln>
                  <a:noFill/>
                </a:ln>
                <a:solidFill>
                  <a:srgbClr val="FFFFFF"/>
                </a:solidFill>
                <a:effectLst/>
                <a:uLnTx/>
                <a:uFillTx/>
                <a:latin typeface="Segoe Sans Display"/>
                <a:ea typeface="+mn-ea"/>
                <a:cs typeface="Segoe Sans Display"/>
              </a:rPr>
              <a:t>in the AMA tool</a:t>
            </a:r>
            <a:endParaRPr lang="en-US" sz="2000">
              <a:solidFill>
                <a:srgbClr val="FFFFFF"/>
              </a:solidFill>
              <a:latin typeface="Segoe Sans Display"/>
            </a:endParaRPr>
          </a:p>
          <a:p>
            <a:pPr marL="285750" marR="0" lvl="0" indent="-285750" algn="l" defTabSz="914367"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Segoe Sans Display"/>
                <a:ea typeface="+mn-ea"/>
                <a:cs typeface="+mn-cs"/>
              </a:rPr>
              <a:t>Please be respectful of others</a:t>
            </a:r>
            <a:endParaRPr kumimoji="0" lang="en-US" sz="2000" b="0" i="0" u="none" strike="noStrike" kern="1200" cap="none" spc="0" normalizeH="0" baseline="0" noProof="0">
              <a:ln>
                <a:noFill/>
              </a:ln>
              <a:solidFill>
                <a:srgbClr val="FFFFFF"/>
              </a:solidFill>
              <a:effectLst/>
              <a:uLnTx/>
              <a:uFillTx/>
              <a:latin typeface="Segoe Sans Display"/>
              <a:ea typeface="+mn-ea"/>
              <a:cs typeface="Segoe Sans Display"/>
            </a:endParaRPr>
          </a:p>
          <a:p>
            <a:pPr marL="285750" marR="0" lvl="0" indent="-285750" algn="l" defTabSz="914367"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Segoe Sans Display"/>
                <a:ea typeface="+mn-ea"/>
                <a:cs typeface="+mn-cs"/>
              </a:rPr>
              <a:t>Have fun!</a:t>
            </a:r>
            <a:endParaRPr kumimoji="0" lang="en-US" b="0" i="0" u="none" strike="noStrike" kern="1200" cap="none" spc="0" normalizeH="0" baseline="0" noProof="0">
              <a:ln>
                <a:noFill/>
              </a:ln>
              <a:solidFill>
                <a:srgbClr val="FFFFFF"/>
              </a:solidFill>
              <a:effectLst/>
              <a:uLnTx/>
              <a:uFillTx/>
              <a:latin typeface="Segoe Sans Display"/>
              <a:ea typeface="+mn-ea"/>
              <a:cs typeface="+mn-cs"/>
            </a:endParaRPr>
          </a:p>
        </p:txBody>
      </p:sp>
    </p:spTree>
    <p:extLst>
      <p:ext uri="{BB962C8B-B14F-4D97-AF65-F5344CB8AC3E}">
        <p14:creationId xmlns:p14="http://schemas.microsoft.com/office/powerpoint/2010/main" val="3478031621"/>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6E9E1-32C8-E194-CD88-EB47D7F6C247}"/>
            </a:ext>
          </a:extLst>
        </p:cNvPr>
        <p:cNvGrpSpPr/>
        <p:nvPr/>
      </p:nvGrpSpPr>
      <p:grpSpPr>
        <a:xfrm>
          <a:off x="0" y="0"/>
          <a:ext cx="0" cy="0"/>
          <a:chOff x="0" y="0"/>
          <a:chExt cx="0" cy="0"/>
        </a:xfrm>
      </p:grpSpPr>
      <p:sp>
        <p:nvSpPr>
          <p:cNvPr id="48" name="box 1">
            <a:extLst>
              <a:ext uri="{FF2B5EF4-FFF2-40B4-BE49-F238E27FC236}">
                <a16:creationId xmlns:a16="http://schemas.microsoft.com/office/drawing/2014/main" id="{BEA1777D-A985-96C4-FD7B-59F722916569}"/>
              </a:ext>
              <a:ext uri="{C183D7F6-B498-43B3-948B-1728B52AA6E4}">
                <adec:decorative xmlns:adec="http://schemas.microsoft.com/office/drawing/2017/decorative" val="1"/>
              </a:ext>
            </a:extLst>
          </p:cNvPr>
          <p:cNvSpPr txBox="1"/>
          <p:nvPr/>
        </p:nvSpPr>
        <p:spPr>
          <a:xfrm>
            <a:off x="8915400" y="1463040"/>
            <a:ext cx="2691383" cy="4809172"/>
          </a:xfrm>
          <a:prstGeom prst="roundRect">
            <a:avLst>
              <a:gd name="adj" fmla="val 5331"/>
            </a:avLst>
          </a:prstGeom>
          <a:solidFill>
            <a:srgbClr val="091F2C"/>
          </a:solidFill>
          <a:ln w="12700">
            <a:solidFill>
              <a:schemeClr val="tx1">
                <a:lumMod val="95000"/>
                <a:alpha val="10000"/>
              </a:schemeClr>
            </a:solidFill>
            <a:headEnd type="none" w="med" len="med"/>
            <a:tailEnd type="none" w="med" len="med"/>
          </a:ln>
          <a:effectLst>
            <a:outerShdw blurRad="317500" dist="63500" dir="8100000" algn="tr" rotWithShape="0">
              <a:prstClr val="black">
                <a:alpha val="3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defTabSz="932472" fontAlgn="base">
              <a:spcBef>
                <a:spcPct val="0"/>
              </a:spcBef>
              <a:spcAft>
                <a:spcPct val="0"/>
              </a:spcAft>
              <a:defRPr sz="2400">
                <a:latin typeface="+mj-lt"/>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91F2C"/>
              </a:solidFill>
              <a:effectLst/>
              <a:uLnTx/>
              <a:uFillTx/>
              <a:latin typeface="Segoe UI Semibold"/>
              <a:ea typeface="+mn-ea"/>
              <a:cs typeface="Segoe UI" pitchFamily="34" charset="0"/>
            </a:endParaRPr>
          </a:p>
        </p:txBody>
      </p:sp>
      <p:sp>
        <p:nvSpPr>
          <p:cNvPr id="51" name="Rectangle: Rounded Corners 50">
            <a:extLst>
              <a:ext uri="{FF2B5EF4-FFF2-40B4-BE49-F238E27FC236}">
                <a16:creationId xmlns:a16="http://schemas.microsoft.com/office/drawing/2014/main" id="{4FAB07F1-6DE6-3166-2A98-03CC80F10DB0}"/>
              </a:ext>
              <a:ext uri="{C183D7F6-B498-43B3-948B-1728B52AA6E4}">
                <adec:decorative xmlns:adec="http://schemas.microsoft.com/office/drawing/2017/decorative" val="1"/>
              </a:ext>
            </a:extLst>
          </p:cNvPr>
          <p:cNvSpPr/>
          <p:nvPr/>
        </p:nvSpPr>
        <p:spPr>
          <a:xfrm>
            <a:off x="9046654" y="1613376"/>
            <a:ext cx="2428875" cy="1025544"/>
          </a:xfrm>
          <a:prstGeom prst="roundRect">
            <a:avLst>
              <a:gd name="adj" fmla="val 6905"/>
            </a:avLst>
          </a:prstGeom>
          <a:solidFill>
            <a:schemeClr val="tx1">
              <a:alpha val="2000"/>
            </a:schemeClr>
          </a:solidFill>
          <a:ln w="3175" cap="flat" cmpd="sng" algn="ctr">
            <a:solidFill>
              <a:schemeClr val="tx1">
                <a:alpha val="46000"/>
              </a:scheme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Semibold"/>
              <a:ea typeface="+mn-ea"/>
              <a:cs typeface="+mn-cs"/>
            </a:endParaRPr>
          </a:p>
        </p:txBody>
      </p:sp>
      <p:sp>
        <p:nvSpPr>
          <p:cNvPr id="52" name="Rectangle: Rounded Corners 51">
            <a:extLst>
              <a:ext uri="{FF2B5EF4-FFF2-40B4-BE49-F238E27FC236}">
                <a16:creationId xmlns:a16="http://schemas.microsoft.com/office/drawing/2014/main" id="{6E81062A-0090-17C0-095B-2E0B824AD059}"/>
              </a:ext>
              <a:ext uri="{C183D7F6-B498-43B3-948B-1728B52AA6E4}">
                <adec:decorative xmlns:adec="http://schemas.microsoft.com/office/drawing/2017/decorative" val="1"/>
              </a:ext>
            </a:extLst>
          </p:cNvPr>
          <p:cNvSpPr/>
          <p:nvPr/>
        </p:nvSpPr>
        <p:spPr>
          <a:xfrm>
            <a:off x="9046654" y="2782466"/>
            <a:ext cx="2428875" cy="1025544"/>
          </a:xfrm>
          <a:prstGeom prst="roundRect">
            <a:avLst>
              <a:gd name="adj" fmla="val 6905"/>
            </a:avLst>
          </a:prstGeom>
          <a:solidFill>
            <a:schemeClr val="tx1">
              <a:alpha val="2000"/>
            </a:schemeClr>
          </a:solidFill>
          <a:ln w="3175" cap="flat" cmpd="sng" algn="ctr">
            <a:solidFill>
              <a:schemeClr val="tx1">
                <a:alpha val="46000"/>
              </a:scheme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Semibold"/>
              <a:ea typeface="+mn-ea"/>
              <a:cs typeface="+mn-cs"/>
            </a:endParaRPr>
          </a:p>
        </p:txBody>
      </p:sp>
      <p:sp>
        <p:nvSpPr>
          <p:cNvPr id="53" name="Rectangle: Rounded Corners 52">
            <a:extLst>
              <a:ext uri="{FF2B5EF4-FFF2-40B4-BE49-F238E27FC236}">
                <a16:creationId xmlns:a16="http://schemas.microsoft.com/office/drawing/2014/main" id="{FB1852D7-B17D-E8CE-AA4E-8A4C5F4B129B}"/>
              </a:ext>
              <a:ext uri="{C183D7F6-B498-43B3-948B-1728B52AA6E4}">
                <adec:decorative xmlns:adec="http://schemas.microsoft.com/office/drawing/2017/decorative" val="1"/>
              </a:ext>
            </a:extLst>
          </p:cNvPr>
          <p:cNvSpPr/>
          <p:nvPr/>
        </p:nvSpPr>
        <p:spPr>
          <a:xfrm>
            <a:off x="9046654" y="3939399"/>
            <a:ext cx="2428875" cy="1025544"/>
          </a:xfrm>
          <a:prstGeom prst="roundRect">
            <a:avLst>
              <a:gd name="adj" fmla="val 6905"/>
            </a:avLst>
          </a:prstGeom>
          <a:solidFill>
            <a:schemeClr val="tx1">
              <a:alpha val="2000"/>
            </a:schemeClr>
          </a:solidFill>
          <a:ln w="3175" cap="flat" cmpd="sng" algn="ctr">
            <a:solidFill>
              <a:schemeClr val="tx1">
                <a:alpha val="46000"/>
              </a:scheme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Semibold"/>
              <a:ea typeface="+mn-ea"/>
              <a:cs typeface="+mn-cs"/>
            </a:endParaRPr>
          </a:p>
        </p:txBody>
      </p:sp>
      <p:sp>
        <p:nvSpPr>
          <p:cNvPr id="54" name="Rectangle: Rounded Corners 53">
            <a:extLst>
              <a:ext uri="{FF2B5EF4-FFF2-40B4-BE49-F238E27FC236}">
                <a16:creationId xmlns:a16="http://schemas.microsoft.com/office/drawing/2014/main" id="{86571698-2857-620A-26AA-5F11BDF9A401}"/>
              </a:ext>
              <a:ext uri="{C183D7F6-B498-43B3-948B-1728B52AA6E4}">
                <adec:decorative xmlns:adec="http://schemas.microsoft.com/office/drawing/2017/decorative" val="1"/>
              </a:ext>
            </a:extLst>
          </p:cNvPr>
          <p:cNvSpPr/>
          <p:nvPr/>
        </p:nvSpPr>
        <p:spPr>
          <a:xfrm>
            <a:off x="9046654" y="5096332"/>
            <a:ext cx="2428875" cy="1025544"/>
          </a:xfrm>
          <a:prstGeom prst="roundRect">
            <a:avLst>
              <a:gd name="adj" fmla="val 6905"/>
            </a:avLst>
          </a:prstGeom>
          <a:solidFill>
            <a:schemeClr val="tx1">
              <a:alpha val="2000"/>
            </a:schemeClr>
          </a:solidFill>
          <a:ln w="3175" cap="flat" cmpd="sng" algn="ctr">
            <a:solidFill>
              <a:schemeClr val="tx1">
                <a:alpha val="46000"/>
              </a:scheme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Semibold"/>
              <a:ea typeface="+mn-ea"/>
              <a:cs typeface="+mn-cs"/>
            </a:endParaRPr>
          </a:p>
        </p:txBody>
      </p:sp>
      <p:pic>
        <p:nvPicPr>
          <p:cNvPr id="67" name="Picture 66">
            <a:extLst>
              <a:ext uri="{FF2B5EF4-FFF2-40B4-BE49-F238E27FC236}">
                <a16:creationId xmlns:a16="http://schemas.microsoft.com/office/drawing/2014/main" id="{4EBB61C2-C2C3-A741-CA11-D3626019986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222327" y="1853637"/>
            <a:ext cx="545022" cy="545022"/>
          </a:xfrm>
          <a:prstGeom prst="rect">
            <a:avLst/>
          </a:prstGeom>
        </p:spPr>
      </p:pic>
      <p:pic>
        <p:nvPicPr>
          <p:cNvPr id="73" name="Picture 72">
            <a:extLst>
              <a:ext uri="{FF2B5EF4-FFF2-40B4-BE49-F238E27FC236}">
                <a16:creationId xmlns:a16="http://schemas.microsoft.com/office/drawing/2014/main" id="{6310B5A4-30D0-3D51-9F95-AA0ACA3F3E6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221788" y="3022188"/>
            <a:ext cx="546100" cy="546100"/>
          </a:xfrm>
          <a:prstGeom prst="rect">
            <a:avLst/>
          </a:prstGeom>
        </p:spPr>
      </p:pic>
      <p:pic>
        <p:nvPicPr>
          <p:cNvPr id="2050" name="Picture 2">
            <a:extLst>
              <a:ext uri="{FF2B5EF4-FFF2-40B4-BE49-F238E27FC236}">
                <a16:creationId xmlns:a16="http://schemas.microsoft.com/office/drawing/2014/main" id="{620E6C21-F7BD-CF35-39A5-EC116C68FE1B}"/>
              </a:ex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07488" y="4066047"/>
            <a:ext cx="774700" cy="772248"/>
          </a:xfrm>
          <a:prstGeom prst="rect">
            <a:avLst/>
          </a:prstGeom>
          <a:noFill/>
          <a:extLst>
            <a:ext uri="{909E8E84-426E-40DD-AFC4-6F175D3DCCD1}">
              <a14:hiddenFill xmlns:a14="http://schemas.microsoft.com/office/drawing/2010/main">
                <a:solidFill>
                  <a:srgbClr val="FFFFFF"/>
                </a:solidFill>
              </a14:hiddenFill>
            </a:ext>
          </a:extLst>
        </p:spPr>
      </p:pic>
      <p:pic>
        <p:nvPicPr>
          <p:cNvPr id="77" name="Graphic 76">
            <a:extLst>
              <a:ext uri="{FF2B5EF4-FFF2-40B4-BE49-F238E27FC236}">
                <a16:creationId xmlns:a16="http://schemas.microsoft.com/office/drawing/2014/main" id="{551D5CD5-5554-30CC-F60B-AFC9F9F42C29}"/>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21787" y="5342043"/>
            <a:ext cx="534123" cy="534123"/>
          </a:xfrm>
          <a:prstGeom prst="rect">
            <a:avLst/>
          </a:prstGeom>
        </p:spPr>
      </p:pic>
      <p:sp>
        <p:nvSpPr>
          <p:cNvPr id="3" name="Title 2">
            <a:extLst>
              <a:ext uri="{FF2B5EF4-FFF2-40B4-BE49-F238E27FC236}">
                <a16:creationId xmlns:a16="http://schemas.microsoft.com/office/drawing/2014/main" id="{2B8D61FA-A388-E0E2-682E-82611F7B9D8A}"/>
              </a:ext>
            </a:extLst>
          </p:cNvPr>
          <p:cNvSpPr>
            <a:spLocks noGrp="1"/>
          </p:cNvSpPr>
          <p:nvPr>
            <p:ph type="title"/>
          </p:nvPr>
        </p:nvSpPr>
        <p:spPr>
          <a:xfrm>
            <a:off x="588263" y="753586"/>
            <a:ext cx="7285737" cy="430887"/>
          </a:xfrm>
        </p:spPr>
        <p:txBody>
          <a:bodyPr vert="horz" wrap="square" lIns="1097280" tIns="0" rIns="0" bIns="0" rtlCol="0" anchor="ctr">
            <a:spAutoFit/>
          </a:bodyPr>
          <a:lstStyle/>
          <a:p>
            <a:r>
              <a:rPr lang="en-US" sz="2800"/>
              <a:t>Copilot Studio agent   </a:t>
            </a:r>
          </a:p>
        </p:txBody>
      </p:sp>
      <p:sp>
        <p:nvSpPr>
          <p:cNvPr id="83" name="box 1">
            <a:extLst>
              <a:ext uri="{FF2B5EF4-FFF2-40B4-BE49-F238E27FC236}">
                <a16:creationId xmlns:a16="http://schemas.microsoft.com/office/drawing/2014/main" id="{A1003C71-CD69-8CAD-F45F-51D464ADC707}"/>
              </a:ext>
              <a:ext uri="{C183D7F6-B498-43B3-948B-1728B52AA6E4}">
                <adec:decorative xmlns:adec="http://schemas.microsoft.com/office/drawing/2017/decorative" val="1"/>
              </a:ext>
            </a:extLst>
          </p:cNvPr>
          <p:cNvSpPr txBox="1"/>
          <p:nvPr/>
        </p:nvSpPr>
        <p:spPr>
          <a:xfrm>
            <a:off x="588962" y="1463040"/>
            <a:ext cx="7653338" cy="4809172"/>
          </a:xfrm>
          <a:prstGeom prst="roundRect">
            <a:avLst>
              <a:gd name="adj" fmla="val 3444"/>
            </a:avLst>
          </a:prstGeom>
          <a:solidFill>
            <a:srgbClr val="091F2C"/>
          </a:solidFill>
          <a:ln w="12700">
            <a:solidFill>
              <a:schemeClr val="tx1">
                <a:lumMod val="95000"/>
                <a:alpha val="10000"/>
              </a:schemeClr>
            </a:solidFill>
            <a:headEnd type="none" w="med" len="med"/>
            <a:tailEnd type="none" w="med" len="med"/>
          </a:ln>
          <a:effectLst>
            <a:outerShdw blurRad="317500" dist="63500" dir="8100000" algn="tr" rotWithShape="0">
              <a:prstClr val="black">
                <a:alpha val="3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defTabSz="932472" fontAlgn="base">
              <a:spcBef>
                <a:spcPct val="0"/>
              </a:spcBef>
              <a:spcAft>
                <a:spcPct val="0"/>
              </a:spcAft>
              <a:defRPr sz="2400">
                <a:latin typeface="+mj-lt"/>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91F2C"/>
              </a:solidFill>
              <a:effectLst/>
              <a:uLnTx/>
              <a:uFillTx/>
              <a:latin typeface="Segoe UI Semibold"/>
              <a:ea typeface="+mn-ea"/>
              <a:cs typeface="Segoe UI" pitchFamily="34" charset="0"/>
            </a:endParaRPr>
          </a:p>
        </p:txBody>
      </p:sp>
      <p:sp>
        <p:nvSpPr>
          <p:cNvPr id="84" name="Rectangle: Rounded Corners 83">
            <a:extLst>
              <a:ext uri="{FF2B5EF4-FFF2-40B4-BE49-F238E27FC236}">
                <a16:creationId xmlns:a16="http://schemas.microsoft.com/office/drawing/2014/main" id="{2E0E5932-5CCE-62D0-CF73-DB2609FC6CFE}"/>
              </a:ext>
            </a:extLst>
          </p:cNvPr>
          <p:cNvSpPr/>
          <p:nvPr/>
        </p:nvSpPr>
        <p:spPr bwMode="auto">
          <a:xfrm rot="16200000">
            <a:off x="-1205208" y="3556961"/>
            <a:ext cx="4515399" cy="621329"/>
          </a:xfrm>
          <a:prstGeom prst="roundRect">
            <a:avLst>
              <a:gd name="adj" fmla="val 7102"/>
            </a:avLst>
          </a:prstGeom>
          <a:solidFill>
            <a:schemeClr val="tx1">
              <a:alpha val="8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FFFFFF"/>
                </a:solidFill>
                <a:effectLst/>
                <a:uLnTx/>
                <a:uFillTx/>
                <a:latin typeface="Segoe UI Semibold"/>
                <a:ea typeface="+mn-ea"/>
                <a:cs typeface="+mn-cs"/>
              </a:rPr>
              <a:t>Orchestrator</a:t>
            </a:r>
          </a:p>
        </p:txBody>
      </p:sp>
      <p:sp>
        <p:nvSpPr>
          <p:cNvPr id="85" name="Rectangle: Rounded Corners 84">
            <a:extLst>
              <a:ext uri="{FF2B5EF4-FFF2-40B4-BE49-F238E27FC236}">
                <a16:creationId xmlns:a16="http://schemas.microsoft.com/office/drawing/2014/main" id="{0CB1EB50-D0B5-A7D2-C014-789A6FF77378}"/>
              </a:ext>
            </a:extLst>
          </p:cNvPr>
          <p:cNvSpPr/>
          <p:nvPr/>
        </p:nvSpPr>
        <p:spPr bwMode="auto">
          <a:xfrm>
            <a:off x="1515970" y="1609926"/>
            <a:ext cx="1522513" cy="816757"/>
          </a:xfrm>
          <a:prstGeom prst="roundRect">
            <a:avLst>
              <a:gd name="adj" fmla="val 7102"/>
            </a:avLst>
          </a:prstGeom>
          <a:solidFill>
            <a:schemeClr val="accent2">
              <a:alpha val="13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Segoe UI Semibold"/>
                <a:ea typeface="+mn-ea"/>
                <a:cs typeface="+mn-cs"/>
              </a:rPr>
              <a:t>Topic</a:t>
            </a:r>
          </a:p>
        </p:txBody>
      </p:sp>
      <p:sp>
        <p:nvSpPr>
          <p:cNvPr id="86" name="Rectangle: Rounded Corners 85">
            <a:extLst>
              <a:ext uri="{FF2B5EF4-FFF2-40B4-BE49-F238E27FC236}">
                <a16:creationId xmlns:a16="http://schemas.microsoft.com/office/drawing/2014/main" id="{0A0C967F-E052-379B-7661-27A149306C1C}"/>
              </a:ext>
            </a:extLst>
          </p:cNvPr>
          <p:cNvSpPr/>
          <p:nvPr/>
        </p:nvSpPr>
        <p:spPr bwMode="auto">
          <a:xfrm>
            <a:off x="3199622" y="1609926"/>
            <a:ext cx="1522513" cy="816757"/>
          </a:xfrm>
          <a:prstGeom prst="roundRect">
            <a:avLst>
              <a:gd name="adj" fmla="val 7102"/>
            </a:avLst>
          </a:prstGeom>
          <a:solidFill>
            <a:schemeClr val="accent2">
              <a:alpha val="13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Segoe UI Semibold"/>
                <a:ea typeface="+mn-ea"/>
                <a:cs typeface="+mn-cs"/>
              </a:rPr>
              <a:t>Topic</a:t>
            </a:r>
          </a:p>
        </p:txBody>
      </p:sp>
      <p:sp>
        <p:nvSpPr>
          <p:cNvPr id="87" name="Rectangle: Rounded Corners 86">
            <a:extLst>
              <a:ext uri="{FF2B5EF4-FFF2-40B4-BE49-F238E27FC236}">
                <a16:creationId xmlns:a16="http://schemas.microsoft.com/office/drawing/2014/main" id="{844C3FAA-7605-3107-DFB7-523BD9B7654E}"/>
              </a:ext>
            </a:extLst>
          </p:cNvPr>
          <p:cNvSpPr/>
          <p:nvPr/>
        </p:nvSpPr>
        <p:spPr bwMode="auto">
          <a:xfrm>
            <a:off x="4883274" y="1609926"/>
            <a:ext cx="1522513" cy="816757"/>
          </a:xfrm>
          <a:prstGeom prst="roundRect">
            <a:avLst>
              <a:gd name="adj" fmla="val 7102"/>
            </a:avLst>
          </a:prstGeom>
          <a:solidFill>
            <a:schemeClr val="accent5">
              <a:alpha val="13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Segoe UI Semibold"/>
                <a:ea typeface="+mn-ea"/>
                <a:cs typeface="+mn-cs"/>
              </a:rPr>
              <a:t>Agent</a:t>
            </a:r>
          </a:p>
        </p:txBody>
      </p:sp>
      <p:sp>
        <p:nvSpPr>
          <p:cNvPr id="88" name="Rectangle: Rounded Corners 87">
            <a:extLst>
              <a:ext uri="{FF2B5EF4-FFF2-40B4-BE49-F238E27FC236}">
                <a16:creationId xmlns:a16="http://schemas.microsoft.com/office/drawing/2014/main" id="{306A6C97-6F6A-9224-80DB-6B5F59A6B11F}"/>
              </a:ext>
            </a:extLst>
          </p:cNvPr>
          <p:cNvSpPr/>
          <p:nvPr/>
        </p:nvSpPr>
        <p:spPr bwMode="auto">
          <a:xfrm>
            <a:off x="6566924" y="1609926"/>
            <a:ext cx="1522513" cy="816757"/>
          </a:xfrm>
          <a:prstGeom prst="roundRect">
            <a:avLst>
              <a:gd name="adj" fmla="val 7102"/>
            </a:avLst>
          </a:prstGeom>
          <a:solidFill>
            <a:schemeClr val="accent5">
              <a:alpha val="13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Segoe UI Semibold"/>
                <a:ea typeface="+mn-ea"/>
                <a:cs typeface="+mn-cs"/>
              </a:rPr>
              <a:t>Agent</a:t>
            </a:r>
          </a:p>
        </p:txBody>
      </p:sp>
      <p:sp>
        <p:nvSpPr>
          <p:cNvPr id="89" name="Rectangle: Rounded Corners 88">
            <a:extLst>
              <a:ext uri="{FF2B5EF4-FFF2-40B4-BE49-F238E27FC236}">
                <a16:creationId xmlns:a16="http://schemas.microsoft.com/office/drawing/2014/main" id="{49EF9AD6-6CAD-E28C-E8F1-1C1EBC705708}"/>
              </a:ext>
            </a:extLst>
          </p:cNvPr>
          <p:cNvSpPr/>
          <p:nvPr/>
        </p:nvSpPr>
        <p:spPr bwMode="auto">
          <a:xfrm>
            <a:off x="1515970" y="2548839"/>
            <a:ext cx="2039637" cy="529168"/>
          </a:xfrm>
          <a:prstGeom prst="roundRect">
            <a:avLst>
              <a:gd name="adj" fmla="val 7102"/>
            </a:avLst>
          </a:prstGeom>
          <a:solidFill>
            <a:schemeClr val="tx1">
              <a:alpha val="8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FFFFFF"/>
                </a:solidFill>
                <a:effectLst/>
                <a:uLnTx/>
                <a:uFillTx/>
                <a:latin typeface="Segoe UI Semibold"/>
                <a:ea typeface="+mn-ea"/>
                <a:cs typeface="+mn-cs"/>
              </a:rPr>
              <a:t>Knowledge</a:t>
            </a:r>
          </a:p>
        </p:txBody>
      </p:sp>
      <p:sp>
        <p:nvSpPr>
          <p:cNvPr id="90" name="Rectangle: Rounded Corners 89">
            <a:extLst>
              <a:ext uri="{FF2B5EF4-FFF2-40B4-BE49-F238E27FC236}">
                <a16:creationId xmlns:a16="http://schemas.microsoft.com/office/drawing/2014/main" id="{D78AB48A-2079-0C8E-AC2D-1EB33376B64A}"/>
              </a:ext>
            </a:extLst>
          </p:cNvPr>
          <p:cNvSpPr/>
          <p:nvPr/>
        </p:nvSpPr>
        <p:spPr bwMode="auto">
          <a:xfrm>
            <a:off x="1523769" y="3177645"/>
            <a:ext cx="2039637" cy="662191"/>
          </a:xfrm>
          <a:prstGeom prst="roundRect">
            <a:avLst>
              <a:gd name="adj" fmla="val 6628"/>
            </a:avLst>
          </a:prstGeom>
          <a:solidFill>
            <a:schemeClr val="tx1">
              <a:alpha val="2000"/>
            </a:schemeClr>
          </a:solidFill>
          <a:ln w="3175" cap="flat" cmpd="sng" algn="ctr">
            <a:solidFill>
              <a:schemeClr val="tx1">
                <a:alpha val="46000"/>
              </a:scheme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Segoe UI Semibold"/>
                <a:ea typeface="+mn-ea"/>
                <a:cs typeface="+mn-cs"/>
              </a:rPr>
              <a:t>Public websites</a:t>
            </a:r>
          </a:p>
        </p:txBody>
      </p:sp>
      <p:sp>
        <p:nvSpPr>
          <p:cNvPr id="91" name="Rectangle: Rounded Corners 90">
            <a:extLst>
              <a:ext uri="{FF2B5EF4-FFF2-40B4-BE49-F238E27FC236}">
                <a16:creationId xmlns:a16="http://schemas.microsoft.com/office/drawing/2014/main" id="{0D69B1AB-CBF9-DF05-099C-00C173724432}"/>
              </a:ext>
            </a:extLst>
          </p:cNvPr>
          <p:cNvSpPr/>
          <p:nvPr/>
        </p:nvSpPr>
        <p:spPr bwMode="auto">
          <a:xfrm>
            <a:off x="1515970" y="3939475"/>
            <a:ext cx="2039637" cy="662191"/>
          </a:xfrm>
          <a:prstGeom prst="roundRect">
            <a:avLst>
              <a:gd name="adj" fmla="val 6628"/>
            </a:avLst>
          </a:prstGeom>
          <a:solidFill>
            <a:schemeClr val="tx1">
              <a:alpha val="2000"/>
            </a:schemeClr>
          </a:solidFill>
          <a:ln w="3175" cap="flat" cmpd="sng" algn="ctr">
            <a:solidFill>
              <a:schemeClr val="tx1">
                <a:alpha val="46000"/>
              </a:scheme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Segoe UI Semibold"/>
                <a:ea typeface="+mn-ea"/>
                <a:cs typeface="+mn-cs"/>
              </a:rPr>
              <a:t>SharePoint</a:t>
            </a:r>
          </a:p>
        </p:txBody>
      </p:sp>
      <p:sp>
        <p:nvSpPr>
          <p:cNvPr id="92" name="Rectangle: Rounded Corners 91">
            <a:extLst>
              <a:ext uri="{FF2B5EF4-FFF2-40B4-BE49-F238E27FC236}">
                <a16:creationId xmlns:a16="http://schemas.microsoft.com/office/drawing/2014/main" id="{832BBC7A-DAA3-3C11-9D6A-ECF730B58003}"/>
              </a:ext>
            </a:extLst>
          </p:cNvPr>
          <p:cNvSpPr/>
          <p:nvPr/>
        </p:nvSpPr>
        <p:spPr bwMode="auto">
          <a:xfrm>
            <a:off x="1515969" y="4701305"/>
            <a:ext cx="2039637" cy="662191"/>
          </a:xfrm>
          <a:prstGeom prst="roundRect">
            <a:avLst>
              <a:gd name="adj" fmla="val 6628"/>
            </a:avLst>
          </a:prstGeom>
          <a:solidFill>
            <a:schemeClr val="tx1">
              <a:alpha val="2000"/>
            </a:schemeClr>
          </a:solidFill>
          <a:ln w="3175" cap="flat" cmpd="sng" algn="ctr">
            <a:solidFill>
              <a:schemeClr val="tx1">
                <a:alpha val="46000"/>
              </a:scheme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Segoe UI Semibold"/>
                <a:ea typeface="+mn-ea"/>
                <a:cs typeface="+mn-cs"/>
              </a:rPr>
              <a:t>Dataverse</a:t>
            </a:r>
          </a:p>
        </p:txBody>
      </p:sp>
      <p:sp>
        <p:nvSpPr>
          <p:cNvPr id="93" name="Rectangle: Rounded Corners 92">
            <a:extLst>
              <a:ext uri="{FF2B5EF4-FFF2-40B4-BE49-F238E27FC236}">
                <a16:creationId xmlns:a16="http://schemas.microsoft.com/office/drawing/2014/main" id="{EF11CB40-91B8-2893-8A09-15A5A690794F}"/>
              </a:ext>
            </a:extLst>
          </p:cNvPr>
          <p:cNvSpPr/>
          <p:nvPr/>
        </p:nvSpPr>
        <p:spPr bwMode="auto">
          <a:xfrm>
            <a:off x="1523767" y="5463135"/>
            <a:ext cx="2039637" cy="662191"/>
          </a:xfrm>
          <a:prstGeom prst="roundRect">
            <a:avLst>
              <a:gd name="adj" fmla="val 6628"/>
            </a:avLst>
          </a:prstGeom>
          <a:solidFill>
            <a:schemeClr val="tx1">
              <a:alpha val="2000"/>
            </a:schemeClr>
          </a:solidFill>
          <a:ln w="3175" cap="flat" cmpd="sng" algn="ctr">
            <a:solidFill>
              <a:schemeClr val="tx1">
                <a:alpha val="46000"/>
              </a:scheme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Segoe UI Semibold"/>
                <a:ea typeface="+mn-ea"/>
                <a:cs typeface="+mn-cs"/>
              </a:rPr>
              <a:t>Files</a:t>
            </a:r>
          </a:p>
        </p:txBody>
      </p:sp>
      <p:sp>
        <p:nvSpPr>
          <p:cNvPr id="94" name="Rectangle: Rounded Corners 93">
            <a:extLst>
              <a:ext uri="{FF2B5EF4-FFF2-40B4-BE49-F238E27FC236}">
                <a16:creationId xmlns:a16="http://schemas.microsoft.com/office/drawing/2014/main" id="{650AF0DF-9467-043E-6217-95C2F3D610FE}"/>
              </a:ext>
            </a:extLst>
          </p:cNvPr>
          <p:cNvSpPr/>
          <p:nvPr/>
        </p:nvSpPr>
        <p:spPr bwMode="auto">
          <a:xfrm>
            <a:off x="3692050" y="2548839"/>
            <a:ext cx="4397387" cy="529168"/>
          </a:xfrm>
          <a:prstGeom prst="roundRect">
            <a:avLst>
              <a:gd name="adj" fmla="val 7102"/>
            </a:avLst>
          </a:prstGeom>
          <a:solidFill>
            <a:schemeClr val="tx1">
              <a:alpha val="8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FFFFFF"/>
                </a:solidFill>
                <a:effectLst/>
                <a:uLnTx/>
                <a:uFillTx/>
                <a:latin typeface="Segoe UI Semibold"/>
                <a:ea typeface="+mn-ea"/>
                <a:cs typeface="+mn-cs"/>
              </a:rPr>
              <a:t>Tools</a:t>
            </a:r>
          </a:p>
        </p:txBody>
      </p:sp>
      <p:sp>
        <p:nvSpPr>
          <p:cNvPr id="95" name="Rectangle: Rounded Corners 94">
            <a:extLst>
              <a:ext uri="{FF2B5EF4-FFF2-40B4-BE49-F238E27FC236}">
                <a16:creationId xmlns:a16="http://schemas.microsoft.com/office/drawing/2014/main" id="{5B508263-E6B7-401A-24B6-D783D171A974}"/>
              </a:ext>
            </a:extLst>
          </p:cNvPr>
          <p:cNvSpPr/>
          <p:nvPr/>
        </p:nvSpPr>
        <p:spPr bwMode="auto">
          <a:xfrm>
            <a:off x="3692050" y="3177645"/>
            <a:ext cx="1411119" cy="1434665"/>
          </a:xfrm>
          <a:prstGeom prst="roundRect">
            <a:avLst>
              <a:gd name="adj" fmla="val 7102"/>
            </a:avLst>
          </a:prstGeom>
          <a:solidFill>
            <a:schemeClr val="accent3">
              <a:alpha val="5000"/>
            </a:schemeClr>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Segoe UI Semibold"/>
                <a:ea typeface="+mn-ea"/>
                <a:cs typeface="+mn-cs"/>
              </a:rPr>
              <a:t>Connector</a:t>
            </a:r>
          </a:p>
        </p:txBody>
      </p:sp>
      <p:sp>
        <p:nvSpPr>
          <p:cNvPr id="96" name="Rectangle: Rounded Corners 95">
            <a:extLst>
              <a:ext uri="{FF2B5EF4-FFF2-40B4-BE49-F238E27FC236}">
                <a16:creationId xmlns:a16="http://schemas.microsoft.com/office/drawing/2014/main" id="{E727014C-B1BD-4140-B842-11F56AFA3595}"/>
              </a:ext>
            </a:extLst>
          </p:cNvPr>
          <p:cNvSpPr/>
          <p:nvPr/>
        </p:nvSpPr>
        <p:spPr bwMode="auto">
          <a:xfrm>
            <a:off x="5178603" y="3177645"/>
            <a:ext cx="1411119" cy="1434665"/>
          </a:xfrm>
          <a:prstGeom prst="roundRect">
            <a:avLst>
              <a:gd name="adj" fmla="val 7102"/>
            </a:avLst>
          </a:prstGeom>
          <a:solidFill>
            <a:schemeClr val="accent3">
              <a:alpha val="5000"/>
            </a:schemeClr>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Segoe UI Semibold"/>
                <a:ea typeface="+mn-ea"/>
                <a:cs typeface="+mn-cs"/>
              </a:rPr>
              <a:t>Flow</a:t>
            </a:r>
          </a:p>
        </p:txBody>
      </p:sp>
      <p:sp>
        <p:nvSpPr>
          <p:cNvPr id="99" name="Rectangle: Rounded Corners 98">
            <a:extLst>
              <a:ext uri="{FF2B5EF4-FFF2-40B4-BE49-F238E27FC236}">
                <a16:creationId xmlns:a16="http://schemas.microsoft.com/office/drawing/2014/main" id="{2FAD7F67-DC01-F674-93A7-5E4AC02D2EF9}"/>
              </a:ext>
            </a:extLst>
          </p:cNvPr>
          <p:cNvSpPr/>
          <p:nvPr/>
        </p:nvSpPr>
        <p:spPr bwMode="auto">
          <a:xfrm>
            <a:off x="6678317" y="3177645"/>
            <a:ext cx="1411119" cy="1434665"/>
          </a:xfrm>
          <a:prstGeom prst="roundRect">
            <a:avLst>
              <a:gd name="adj" fmla="val 7102"/>
            </a:avLst>
          </a:prstGeom>
          <a:solidFill>
            <a:schemeClr val="accent3">
              <a:alpha val="5000"/>
            </a:schemeClr>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Segoe UI Semibold"/>
                <a:ea typeface="+mn-ea"/>
                <a:cs typeface="+mn-cs"/>
              </a:rPr>
              <a:t>Prompt</a:t>
            </a:r>
          </a:p>
        </p:txBody>
      </p:sp>
      <p:sp>
        <p:nvSpPr>
          <p:cNvPr id="101" name="Rectangle: Rounded Corners 100">
            <a:extLst>
              <a:ext uri="{FF2B5EF4-FFF2-40B4-BE49-F238E27FC236}">
                <a16:creationId xmlns:a16="http://schemas.microsoft.com/office/drawing/2014/main" id="{B758C225-6DC0-45E4-5E33-205962CF0A68}"/>
              </a:ext>
            </a:extLst>
          </p:cNvPr>
          <p:cNvSpPr/>
          <p:nvPr/>
        </p:nvSpPr>
        <p:spPr bwMode="auto">
          <a:xfrm>
            <a:off x="3692051" y="4690661"/>
            <a:ext cx="1411119" cy="1434665"/>
          </a:xfrm>
          <a:prstGeom prst="roundRect">
            <a:avLst>
              <a:gd name="adj" fmla="val 7102"/>
            </a:avLst>
          </a:prstGeom>
          <a:solidFill>
            <a:schemeClr val="accent3">
              <a:alpha val="5000"/>
            </a:schemeClr>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Segoe UI Semibold"/>
                <a:ea typeface="+mn-ea"/>
                <a:cs typeface="+mn-cs"/>
              </a:rPr>
              <a:t>MCP</a:t>
            </a:r>
          </a:p>
        </p:txBody>
      </p:sp>
      <p:sp>
        <p:nvSpPr>
          <p:cNvPr id="102" name="Rectangle: Rounded Corners 101">
            <a:extLst>
              <a:ext uri="{FF2B5EF4-FFF2-40B4-BE49-F238E27FC236}">
                <a16:creationId xmlns:a16="http://schemas.microsoft.com/office/drawing/2014/main" id="{93AA525B-78F7-7DDF-23F8-9402C0379D9C}"/>
              </a:ext>
            </a:extLst>
          </p:cNvPr>
          <p:cNvSpPr/>
          <p:nvPr/>
        </p:nvSpPr>
        <p:spPr bwMode="auto">
          <a:xfrm>
            <a:off x="5178603" y="4690661"/>
            <a:ext cx="1411119" cy="1434665"/>
          </a:xfrm>
          <a:prstGeom prst="roundRect">
            <a:avLst>
              <a:gd name="adj" fmla="val 7102"/>
            </a:avLst>
          </a:prstGeom>
          <a:solidFill>
            <a:schemeClr val="accent3">
              <a:alpha val="5000"/>
            </a:schemeClr>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Segoe UI Semibold"/>
                <a:ea typeface="+mn-ea"/>
                <a:cs typeface="+mn-cs"/>
              </a:rPr>
              <a:t>Computer use</a:t>
            </a:r>
          </a:p>
        </p:txBody>
      </p:sp>
      <p:sp>
        <p:nvSpPr>
          <p:cNvPr id="104" name="Rectangle: Rounded Corners 103">
            <a:extLst>
              <a:ext uri="{FF2B5EF4-FFF2-40B4-BE49-F238E27FC236}">
                <a16:creationId xmlns:a16="http://schemas.microsoft.com/office/drawing/2014/main" id="{4885F491-6537-38B0-9B74-197716AE8455}"/>
              </a:ext>
            </a:extLst>
          </p:cNvPr>
          <p:cNvSpPr/>
          <p:nvPr/>
        </p:nvSpPr>
        <p:spPr bwMode="auto">
          <a:xfrm>
            <a:off x="6678319" y="4690661"/>
            <a:ext cx="1411119" cy="1434665"/>
          </a:xfrm>
          <a:prstGeom prst="roundRect">
            <a:avLst>
              <a:gd name="adj" fmla="val 7102"/>
            </a:avLst>
          </a:prstGeom>
          <a:solidFill>
            <a:schemeClr val="accent3">
              <a:alpha val="5000"/>
            </a:schemeClr>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Segoe UI Semibold"/>
                <a:ea typeface="+mn-ea"/>
                <a:cs typeface="+mn-cs"/>
              </a:rPr>
              <a:t>Rest API</a:t>
            </a:r>
          </a:p>
        </p:txBody>
      </p:sp>
      <p:pic>
        <p:nvPicPr>
          <p:cNvPr id="47" name="Picture 46">
            <a:extLst>
              <a:ext uri="{FF2B5EF4-FFF2-40B4-BE49-F238E27FC236}">
                <a16:creationId xmlns:a16="http://schemas.microsoft.com/office/drawing/2014/main" id="{A53FBC07-8579-B505-AB32-00C75C1AF0F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88963" y="498714"/>
            <a:ext cx="817560" cy="817560"/>
          </a:xfrm>
          <a:prstGeom prst="rect">
            <a:avLst/>
          </a:prstGeom>
        </p:spPr>
      </p:pic>
      <p:cxnSp>
        <p:nvCxnSpPr>
          <p:cNvPr id="78" name="Straight Arrow Connector 77" descr="An arrow pointing right">
            <a:extLst>
              <a:ext uri="{FF2B5EF4-FFF2-40B4-BE49-F238E27FC236}">
                <a16:creationId xmlns:a16="http://schemas.microsoft.com/office/drawing/2014/main" id="{7BCE813F-0A93-6CC5-D3E8-CEA5B7268DB8}"/>
              </a:ext>
            </a:extLst>
          </p:cNvPr>
          <p:cNvCxnSpPr/>
          <p:nvPr/>
        </p:nvCxnSpPr>
        <p:spPr>
          <a:xfrm>
            <a:off x="8367440" y="3714750"/>
            <a:ext cx="482080" cy="0"/>
          </a:xfrm>
          <a:prstGeom prst="straightConnector1">
            <a:avLst/>
          </a:prstGeom>
          <a:ln w="38100" cap="rnd" cmpd="sng" algn="ctr">
            <a:solidFill>
              <a:schemeClr val="tx1"/>
            </a:solidFill>
            <a:prstDash val="solid"/>
            <a:round/>
            <a:headEnd type="none" w="lg" len="med"/>
            <a:tailEnd type="arrow" w="lg" len="med"/>
          </a:ln>
        </p:spPr>
        <p:style>
          <a:lnRef idx="0">
            <a:scrgbClr r="0" g="0" b="0"/>
          </a:lnRef>
          <a:fillRef idx="0">
            <a:scrgbClr r="0" g="0" b="0"/>
          </a:fillRef>
          <a:effectRef idx="0">
            <a:scrgbClr r="0" g="0" b="0"/>
          </a:effectRef>
          <a:fontRef idx="minor">
            <a:schemeClr val="tx1"/>
          </a:fontRef>
        </p:style>
      </p:cxnSp>
      <p:cxnSp>
        <p:nvCxnSpPr>
          <p:cNvPr id="79" name="Straight Arrow Connector 78" descr="An arrow pointing left">
            <a:extLst>
              <a:ext uri="{FF2B5EF4-FFF2-40B4-BE49-F238E27FC236}">
                <a16:creationId xmlns:a16="http://schemas.microsoft.com/office/drawing/2014/main" id="{C1415497-D77E-BB74-2A85-25D3A6A21273}"/>
              </a:ext>
            </a:extLst>
          </p:cNvPr>
          <p:cNvCxnSpPr/>
          <p:nvPr/>
        </p:nvCxnSpPr>
        <p:spPr>
          <a:xfrm flipH="1">
            <a:off x="8308182" y="4020502"/>
            <a:ext cx="535600" cy="0"/>
          </a:xfrm>
          <a:prstGeom prst="straightConnector1">
            <a:avLst/>
          </a:prstGeom>
          <a:ln w="38100" cap="rnd" cmpd="sng" algn="ctr">
            <a:solidFill>
              <a:schemeClr val="tx1"/>
            </a:solidFill>
            <a:prstDash val="solid"/>
            <a:round/>
            <a:headEnd type="none" w="lg" len="med"/>
            <a:tailEnd type="arrow" w="lg" len="med"/>
          </a:ln>
        </p:spPr>
        <p:style>
          <a:lnRef idx="0">
            <a:scrgbClr r="0" g="0" b="0"/>
          </a:lnRef>
          <a:fillRef idx="0">
            <a:scrgbClr r="0" g="0" b="0"/>
          </a:fillRef>
          <a:effectRef idx="0">
            <a:scrgbClr r="0" g="0" b="0"/>
          </a:effectRef>
          <a:fontRef idx="minor">
            <a:schemeClr val="tx1"/>
          </a:fontRef>
        </p:style>
      </p:cxnSp>
      <p:sp>
        <p:nvSpPr>
          <p:cNvPr id="50" name="TextBox 49">
            <a:extLst>
              <a:ext uri="{FF2B5EF4-FFF2-40B4-BE49-F238E27FC236}">
                <a16:creationId xmlns:a16="http://schemas.microsoft.com/office/drawing/2014/main" id="{CF9C6ABA-403C-0B98-5F81-C742E6B2DB0F}"/>
              </a:ext>
            </a:extLst>
          </p:cNvPr>
          <p:cNvSpPr txBox="1"/>
          <p:nvPr/>
        </p:nvSpPr>
        <p:spPr>
          <a:xfrm>
            <a:off x="8779762" y="753586"/>
            <a:ext cx="2962658" cy="430887"/>
          </a:xfrm>
          <a:prstGeom prst="rect">
            <a:avLst/>
          </a:prstGeom>
        </p:spPr>
        <p:txBody>
          <a:bodyPr vert="horz" wrap="square" lIns="0" tIns="0" rIns="0" bIns="0" rtlCol="0" anchor="ctr">
            <a:spAutoFit/>
          </a:bodyPr>
          <a:lstStyle>
            <a:lvl1pPr defTabSz="932742">
              <a:lnSpc>
                <a:spcPct val="100000"/>
              </a:lnSpc>
              <a:spcBef>
                <a:spcPct val="0"/>
              </a:spcBef>
              <a:buNone/>
              <a:defRPr lang="en-US" sz="2800" b="0" cap="none" spc="-50" baseline="0" dirty="0" smtClean="0">
                <a:ln w="3175">
                  <a:noFill/>
                </a:ln>
                <a:effectLst/>
                <a:latin typeface="+mj-lt"/>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50" normalizeH="0" baseline="0" noProof="0">
                <a:ln w="3175">
                  <a:noFill/>
                </a:ln>
                <a:solidFill>
                  <a:srgbClr val="FFFFFF"/>
                </a:solidFill>
                <a:effectLst/>
                <a:uLnTx/>
                <a:uFillTx/>
                <a:latin typeface="Segoe UI Semibold"/>
                <a:ea typeface="+mn-ea"/>
                <a:cs typeface="Segoe UI" pitchFamily="34" charset="0"/>
              </a:rPr>
              <a:t>Connected agents</a:t>
            </a:r>
          </a:p>
        </p:txBody>
      </p:sp>
      <p:sp>
        <p:nvSpPr>
          <p:cNvPr id="62" name="TextBox 61">
            <a:extLst>
              <a:ext uri="{FF2B5EF4-FFF2-40B4-BE49-F238E27FC236}">
                <a16:creationId xmlns:a16="http://schemas.microsoft.com/office/drawing/2014/main" id="{857627FA-D37E-4F0C-2323-BD64D29A16FC}"/>
              </a:ext>
            </a:extLst>
          </p:cNvPr>
          <p:cNvSpPr txBox="1"/>
          <p:nvPr/>
        </p:nvSpPr>
        <p:spPr>
          <a:xfrm>
            <a:off x="9944100" y="1767466"/>
            <a:ext cx="1442985" cy="717365"/>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UI"/>
                <a:ea typeface="+mn-ea"/>
                <a:cs typeface="+mn-cs"/>
              </a:rPr>
              <a:t>Copilot Studio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UI"/>
                <a:ea typeface="+mn-ea"/>
                <a:cs typeface="+mn-cs"/>
              </a:rPr>
              <a:t>agents</a:t>
            </a:r>
          </a:p>
        </p:txBody>
      </p:sp>
      <p:sp>
        <p:nvSpPr>
          <p:cNvPr id="63" name="TextBox 62">
            <a:extLst>
              <a:ext uri="{FF2B5EF4-FFF2-40B4-BE49-F238E27FC236}">
                <a16:creationId xmlns:a16="http://schemas.microsoft.com/office/drawing/2014/main" id="{23878C50-6C3B-1D5B-97D0-D1A7AE7C53B6}"/>
              </a:ext>
            </a:extLst>
          </p:cNvPr>
          <p:cNvSpPr txBox="1"/>
          <p:nvPr/>
        </p:nvSpPr>
        <p:spPr>
          <a:xfrm>
            <a:off x="9944100" y="2936556"/>
            <a:ext cx="1442985" cy="717365"/>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UI"/>
                <a:ea typeface="+mn-ea"/>
                <a:cs typeface="+mn-cs"/>
              </a:rPr>
              <a:t>M365 Agents SDK</a:t>
            </a:r>
          </a:p>
        </p:txBody>
      </p:sp>
      <p:sp>
        <p:nvSpPr>
          <p:cNvPr id="64" name="TextBox 63">
            <a:extLst>
              <a:ext uri="{FF2B5EF4-FFF2-40B4-BE49-F238E27FC236}">
                <a16:creationId xmlns:a16="http://schemas.microsoft.com/office/drawing/2014/main" id="{5292C1B4-67C3-9980-3797-87CFD6EB9595}"/>
              </a:ext>
            </a:extLst>
          </p:cNvPr>
          <p:cNvSpPr txBox="1"/>
          <p:nvPr/>
        </p:nvSpPr>
        <p:spPr>
          <a:xfrm>
            <a:off x="9944100" y="4093489"/>
            <a:ext cx="1442985" cy="717365"/>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UI"/>
                <a:ea typeface="+mn-ea"/>
                <a:cs typeface="+mn-cs"/>
              </a:rPr>
              <a:t>Azure Foundry</a:t>
            </a:r>
          </a:p>
        </p:txBody>
      </p:sp>
      <p:sp>
        <p:nvSpPr>
          <p:cNvPr id="65" name="TextBox 64">
            <a:extLst>
              <a:ext uri="{FF2B5EF4-FFF2-40B4-BE49-F238E27FC236}">
                <a16:creationId xmlns:a16="http://schemas.microsoft.com/office/drawing/2014/main" id="{EA580F06-4848-BCDF-DE26-6619D8E4BF0F}"/>
              </a:ext>
            </a:extLst>
          </p:cNvPr>
          <p:cNvSpPr txBox="1"/>
          <p:nvPr/>
        </p:nvSpPr>
        <p:spPr>
          <a:xfrm>
            <a:off x="9944100" y="5250422"/>
            <a:ext cx="1442985" cy="717365"/>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UI"/>
                <a:ea typeface="+mn-ea"/>
                <a:cs typeface="+mn-cs"/>
              </a:rPr>
              <a:t>Fabric Data agents</a:t>
            </a:r>
          </a:p>
        </p:txBody>
      </p:sp>
    </p:spTree>
    <p:extLst>
      <p:ext uri="{BB962C8B-B14F-4D97-AF65-F5344CB8AC3E}">
        <p14:creationId xmlns:p14="http://schemas.microsoft.com/office/powerpoint/2010/main" val="3140311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5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1" grpId="0" animBg="1"/>
      <p:bldP spid="52" grpId="0" animBg="1"/>
      <p:bldP spid="53" grpId="0" animBg="1"/>
      <p:bldP spid="54" grpId="0" animBg="1"/>
      <p:bldP spid="87" grpId="0" animBg="1"/>
      <p:bldP spid="88" grpId="0" animBg="1"/>
      <p:bldP spid="50" grpId="0"/>
      <p:bldP spid="62" grpId="0"/>
      <p:bldP spid="63" grpId="0"/>
      <p:bldP spid="64" grpId="0"/>
      <p:bldP spid="65"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91F2C"/>
        </a:solidFill>
        <a:effectLst/>
      </p:bgPr>
    </p:bg>
    <p:spTree>
      <p:nvGrpSpPr>
        <p:cNvPr id="1" name="">
          <a:extLst>
            <a:ext uri="{FF2B5EF4-FFF2-40B4-BE49-F238E27FC236}">
              <a16:creationId xmlns:a16="http://schemas.microsoft.com/office/drawing/2014/main" id="{1465C606-DF87-2F92-66EB-7957AD11E9B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6B0F32E-68C7-D7E8-0443-ECD367785217}"/>
              </a:ext>
            </a:extLst>
          </p:cNvPr>
          <p:cNvSpPr>
            <a:spLocks noGrp="1"/>
          </p:cNvSpPr>
          <p:nvPr>
            <p:ph type="title"/>
          </p:nvPr>
        </p:nvSpPr>
        <p:spPr>
          <a:xfrm>
            <a:off x="585216" y="2980408"/>
            <a:ext cx="9144000" cy="553998"/>
          </a:xfrm>
        </p:spPr>
        <p:txBody>
          <a:bodyPr/>
          <a:lstStyle/>
          <a:p>
            <a:pPr defTabSz="932719">
              <a:lnSpc>
                <a:spcPct val="100000"/>
              </a:lnSpc>
            </a:pPr>
            <a:r>
              <a:rPr lang="en-US" sz="3600" spc="-51"/>
              <a:t>Demo #2 – Autonomous &amp; connected agents</a:t>
            </a:r>
          </a:p>
        </p:txBody>
      </p:sp>
    </p:spTree>
    <p:extLst>
      <p:ext uri="{BB962C8B-B14F-4D97-AF65-F5344CB8AC3E}">
        <p14:creationId xmlns:p14="http://schemas.microsoft.com/office/powerpoint/2010/main" val="4233512196"/>
      </p:ext>
    </p:extLst>
  </p:cSld>
  <p:clrMapOvr>
    <a:overrideClrMapping bg1="dk1" tx1="lt1" bg2="dk2" tx2="lt2" accent1="accent1" accent2="accent2" accent3="accent3" accent4="accent4" accent5="accent5" accent6="accent6" hlink="hlink" folHlink="folHlink"/>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C374D0-FA6E-88C0-AB86-4380B7EC8912}"/>
              </a:ext>
            </a:extLst>
          </p:cNvPr>
          <p:cNvSpPr>
            <a:spLocks noGrp="1"/>
          </p:cNvSpPr>
          <p:nvPr>
            <p:ph type="title" idx="4294967295"/>
          </p:nvPr>
        </p:nvSpPr>
        <p:spPr/>
        <p:txBody>
          <a:bodyPr/>
          <a:lstStyle/>
          <a:p>
            <a:r>
              <a:rPr lang="en-US"/>
              <a:t>Demo</a:t>
            </a:r>
          </a:p>
        </p:txBody>
      </p:sp>
      <p:pic>
        <p:nvPicPr>
          <p:cNvPr id="2" name="Copilot Studio - Multi Agent and Multilingual (Clean audio)">
            <a:hlinkClick r:id="" action="ppaction://media"/>
            <a:extLst>
              <a:ext uri="{FF2B5EF4-FFF2-40B4-BE49-F238E27FC236}">
                <a16:creationId xmlns:a16="http://schemas.microsoft.com/office/drawing/2014/main" id="{5461A37D-F9A3-9E59-86C7-AD642D24975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558801"/>
            <a:ext cx="12185650" cy="7239000"/>
          </a:xfrm>
          <a:prstGeom prst="rect">
            <a:avLst/>
          </a:prstGeom>
        </p:spPr>
      </p:pic>
    </p:spTree>
    <p:extLst>
      <p:ext uri="{BB962C8B-B14F-4D97-AF65-F5344CB8AC3E}">
        <p14:creationId xmlns:p14="http://schemas.microsoft.com/office/powerpoint/2010/main" val="5494494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70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91F2C"/>
        </a:solidFill>
        <a:effectLst/>
      </p:bgPr>
    </p:bg>
    <p:spTree>
      <p:nvGrpSpPr>
        <p:cNvPr id="1" name="">
          <a:extLst>
            <a:ext uri="{FF2B5EF4-FFF2-40B4-BE49-F238E27FC236}">
              <a16:creationId xmlns:a16="http://schemas.microsoft.com/office/drawing/2014/main" id="{7EF789B5-608C-819A-D43E-1800E9269F4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F6A4BA2-BE15-05B7-16EC-FDDEB0499C0C}"/>
              </a:ext>
            </a:extLst>
          </p:cNvPr>
          <p:cNvSpPr>
            <a:spLocks noGrp="1"/>
          </p:cNvSpPr>
          <p:nvPr>
            <p:ph type="title"/>
          </p:nvPr>
        </p:nvSpPr>
        <p:spPr>
          <a:xfrm>
            <a:off x="585216" y="2980408"/>
            <a:ext cx="9144000" cy="553998"/>
          </a:xfrm>
        </p:spPr>
        <p:txBody>
          <a:bodyPr/>
          <a:lstStyle/>
          <a:p>
            <a:pPr defTabSz="932719">
              <a:lnSpc>
                <a:spcPct val="100000"/>
              </a:lnSpc>
            </a:pPr>
            <a:r>
              <a:rPr lang="en-US" sz="3600" spc="-51"/>
              <a:t>Conclusion</a:t>
            </a:r>
          </a:p>
        </p:txBody>
      </p:sp>
    </p:spTree>
    <p:extLst>
      <p:ext uri="{BB962C8B-B14F-4D97-AF65-F5344CB8AC3E}">
        <p14:creationId xmlns:p14="http://schemas.microsoft.com/office/powerpoint/2010/main" val="821106400"/>
      </p:ext>
    </p:extLst>
  </p:cSld>
  <p:clrMapOvr>
    <a:overrideClrMapping bg1="dk1" tx1="lt1" bg2="dk2" tx2="lt2" accent1="accent1" accent2="accent2" accent3="accent3" accent4="accent4" accent5="accent5" accent6="accent6" hlink="hlink" folHlink="folHlink"/>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55CC4-8BF1-1AFB-DB87-F649F78573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4BF25A-663B-5DCA-384B-53A06C888C5C}"/>
              </a:ext>
            </a:extLst>
          </p:cNvPr>
          <p:cNvSpPr>
            <a:spLocks noGrp="1"/>
          </p:cNvSpPr>
          <p:nvPr>
            <p:ph type="title"/>
          </p:nvPr>
        </p:nvSpPr>
        <p:spPr/>
        <p:txBody>
          <a:bodyPr/>
          <a:lstStyle/>
          <a:p>
            <a:r>
              <a:rPr lang="en-US"/>
              <a:t>Why Generative Mode Rocks 🤘</a:t>
            </a:r>
            <a:br>
              <a:rPr lang="en-US"/>
            </a:br>
            <a:endParaRPr lang="en-US"/>
          </a:p>
        </p:txBody>
      </p:sp>
      <p:sp>
        <p:nvSpPr>
          <p:cNvPr id="3" name="Text Placeholder 2">
            <a:extLst>
              <a:ext uri="{FF2B5EF4-FFF2-40B4-BE49-F238E27FC236}">
                <a16:creationId xmlns:a16="http://schemas.microsoft.com/office/drawing/2014/main" id="{45E762D0-D97C-AFB1-6040-E89921AD485A}"/>
              </a:ext>
            </a:extLst>
          </p:cNvPr>
          <p:cNvSpPr>
            <a:spLocks noGrp="1"/>
          </p:cNvSpPr>
          <p:nvPr>
            <p:ph type="body" sz="quarter" idx="10"/>
          </p:nvPr>
        </p:nvSpPr>
        <p:spPr>
          <a:xfrm>
            <a:off x="586390" y="1434370"/>
            <a:ext cx="11018520" cy="5269969"/>
          </a:xfrm>
        </p:spPr>
        <p:txBody>
          <a:bodyPr/>
          <a:lstStyle/>
          <a:p>
            <a:pPr>
              <a:lnSpc>
                <a:spcPct val="150000"/>
              </a:lnSpc>
            </a:pPr>
            <a:r>
              <a:rPr lang="en-US"/>
              <a:t>Tools chaining + unified answer</a:t>
            </a:r>
          </a:p>
          <a:p>
            <a:pPr>
              <a:lnSpc>
                <a:spcPct val="150000"/>
              </a:lnSpc>
            </a:pPr>
            <a:r>
              <a:rPr lang="en-US"/>
              <a:t>Multi-intent detection</a:t>
            </a:r>
          </a:p>
          <a:p>
            <a:pPr>
              <a:lnSpc>
                <a:spcPct val="150000"/>
              </a:lnSpc>
            </a:pPr>
            <a:r>
              <a:rPr lang="en-US"/>
              <a:t>Topic input / output</a:t>
            </a:r>
          </a:p>
          <a:p>
            <a:pPr lvl="1">
              <a:lnSpc>
                <a:spcPct val="150000"/>
              </a:lnSpc>
            </a:pPr>
            <a:r>
              <a:rPr lang="en-US"/>
              <a:t>Slot filling with conversation context</a:t>
            </a:r>
          </a:p>
          <a:p>
            <a:pPr lvl="1">
              <a:lnSpc>
                <a:spcPct val="150000"/>
              </a:lnSpc>
            </a:pPr>
            <a:r>
              <a:rPr lang="en-US"/>
              <a:t>Dynamically generated questions</a:t>
            </a:r>
          </a:p>
          <a:p>
            <a:pPr>
              <a:lnSpc>
                <a:spcPct val="150000"/>
              </a:lnSpc>
            </a:pPr>
            <a:r>
              <a:rPr lang="en-US"/>
              <a:t>Foundation for multi-agents + autonomous agents</a:t>
            </a:r>
          </a:p>
          <a:p>
            <a:pPr>
              <a:lnSpc>
                <a:spcPct val="150000"/>
              </a:lnSpc>
            </a:pPr>
            <a:r>
              <a:rPr lang="en-US"/>
              <a:t>Will get better &amp; faster with newer models (GPT-4.1mini in preview)</a:t>
            </a:r>
          </a:p>
          <a:p>
            <a:pPr>
              <a:lnSpc>
                <a:spcPct val="150000"/>
              </a:lnSpc>
            </a:pPr>
            <a:endParaRPr lang="en-US"/>
          </a:p>
        </p:txBody>
      </p:sp>
    </p:spTree>
    <p:extLst>
      <p:ext uri="{BB962C8B-B14F-4D97-AF65-F5344CB8AC3E}">
        <p14:creationId xmlns:p14="http://schemas.microsoft.com/office/powerpoint/2010/main" val="1228284180"/>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23BFC9-CEF4-371B-C56A-4F013CCD30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26F343-AFC5-626D-B4BE-0B79E703DEA6}"/>
              </a:ext>
            </a:extLst>
          </p:cNvPr>
          <p:cNvSpPr>
            <a:spLocks noGrp="1"/>
          </p:cNvSpPr>
          <p:nvPr>
            <p:ph type="title"/>
          </p:nvPr>
        </p:nvSpPr>
        <p:spPr/>
        <p:txBody>
          <a:bodyPr/>
          <a:lstStyle/>
          <a:p>
            <a:r>
              <a:rPr lang="en-US"/>
              <a:t>Challenges 🤯</a:t>
            </a:r>
          </a:p>
        </p:txBody>
      </p:sp>
      <p:sp>
        <p:nvSpPr>
          <p:cNvPr id="3" name="Text Placeholder 2">
            <a:extLst>
              <a:ext uri="{FF2B5EF4-FFF2-40B4-BE49-F238E27FC236}">
                <a16:creationId xmlns:a16="http://schemas.microsoft.com/office/drawing/2014/main" id="{E79FFE8C-D1D2-6475-435C-F6B7C48AD6F1}"/>
              </a:ext>
            </a:extLst>
          </p:cNvPr>
          <p:cNvSpPr>
            <a:spLocks noGrp="1"/>
          </p:cNvSpPr>
          <p:nvPr>
            <p:ph type="body" sz="quarter" idx="10"/>
          </p:nvPr>
        </p:nvSpPr>
        <p:spPr>
          <a:xfrm>
            <a:off x="586390" y="1434370"/>
            <a:ext cx="11018520" cy="5602368"/>
          </a:xfrm>
        </p:spPr>
        <p:txBody>
          <a:bodyPr/>
          <a:lstStyle/>
          <a:p>
            <a:pPr>
              <a:lnSpc>
                <a:spcPct val="150000"/>
              </a:lnSpc>
            </a:pPr>
            <a:r>
              <a:rPr lang="en-US"/>
              <a:t>Highly dependent on quality of instructions &amp; tools descriptions</a:t>
            </a:r>
          </a:p>
          <a:p>
            <a:pPr>
              <a:lnSpc>
                <a:spcPct val="150000"/>
              </a:lnSpc>
            </a:pPr>
            <a:r>
              <a:rPr lang="en-US"/>
              <a:t>Less control (but we are adding more)</a:t>
            </a:r>
          </a:p>
          <a:p>
            <a:pPr>
              <a:lnSpc>
                <a:spcPct val="150000"/>
              </a:lnSpc>
            </a:pPr>
            <a:r>
              <a:rPr lang="en-US"/>
              <a:t>Hallucinations (when misconfigured)</a:t>
            </a:r>
          </a:p>
          <a:p>
            <a:pPr>
              <a:lnSpc>
                <a:spcPct val="150000"/>
              </a:lnSpc>
            </a:pPr>
            <a:r>
              <a:rPr lang="en-US"/>
              <a:t>Lack of parity with classic orchestration (custom entities, dynamic knowledge)</a:t>
            </a:r>
          </a:p>
          <a:p>
            <a:pPr>
              <a:lnSpc>
                <a:spcPct val="150000"/>
              </a:lnSpc>
            </a:pPr>
            <a:r>
              <a:rPr lang="en-US"/>
              <a:t>Higher cost (flat cost of 5 messages per “actions”)</a:t>
            </a:r>
          </a:p>
          <a:p>
            <a:pPr>
              <a:lnSpc>
                <a:spcPct val="150000"/>
              </a:lnSpc>
            </a:pPr>
            <a:r>
              <a:rPr lang="en-US"/>
              <a:t>128 Tool limits (mitigated by multi-agents)</a:t>
            </a:r>
          </a:p>
          <a:p>
            <a:pPr>
              <a:lnSpc>
                <a:spcPct val="150000"/>
              </a:lnSpc>
            </a:pPr>
            <a:endParaRPr lang="en-US"/>
          </a:p>
        </p:txBody>
      </p:sp>
    </p:spTree>
    <p:extLst>
      <p:ext uri="{BB962C8B-B14F-4D97-AF65-F5344CB8AC3E}">
        <p14:creationId xmlns:p14="http://schemas.microsoft.com/office/powerpoint/2010/main" val="2664839013"/>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m3d="http://schemas.microsoft.com/office/drawing/2017/model3d" Requires="am3d">
          <p:graphicFrame>
            <p:nvGraphicFramePr>
              <p:cNvPr id="2" name="3D Model 1" descr="Links">
                <a:extLst>
                  <a:ext uri="{FF2B5EF4-FFF2-40B4-BE49-F238E27FC236}">
                    <a16:creationId xmlns:a16="http://schemas.microsoft.com/office/drawing/2014/main" id="{83A84DA0-FA87-DF8F-0709-91A185D908A0}"/>
                  </a:ext>
                </a:extLst>
              </p:cNvPr>
              <p:cNvGraphicFramePr>
                <a:graphicFrameLocks noChangeAspect="1"/>
              </p:cNvGraphicFramePr>
              <p:nvPr/>
            </p:nvGraphicFramePr>
            <p:xfrm>
              <a:off x="449502" y="1765757"/>
              <a:ext cx="6388615" cy="4827619"/>
            </p:xfrm>
            <a:graphic>
              <a:graphicData uri="http://schemas.microsoft.com/office/drawing/2017/model3d">
                <am3d:model3d r:embed="rId3">
                  <am3d:spPr>
                    <a:xfrm>
                      <a:off x="0" y="0"/>
                      <a:ext cx="6388615" cy="4827619"/>
                    </a:xfrm>
                    <a:prstGeom prst="rect">
                      <a:avLst/>
                    </a:prstGeom>
                  </am3d:spPr>
                  <am3d:camera>
                    <am3d:pos x="0" y="0" z="61191839"/>
                    <am3d:up dx="0" dy="36000000" dz="0"/>
                    <am3d:lookAt x="0" y="0" z="0"/>
                    <am3d:perspective fov="2700000"/>
                  </am3d:camera>
                  <am3d:trans>
                    <am3d:meterPerModelUnit n="115759" d="1000000"/>
                    <am3d:preTrans dx="-1415555" dy="-7334695" dz="-4315675"/>
                    <am3d:scale>
                      <am3d:sx n="1000000" d="1000000"/>
                      <am3d:sy n="1000000" d="1000000"/>
                      <am3d:sz n="1000000" d="1000000"/>
                    </am3d:scale>
                    <am3d:rot/>
                    <am3d:postTrans dx="0" dy="0" dz="0"/>
                  </am3d:trans>
                  <am3d:raster rName="Office3DRenderer" rVer="16.0.8326">
                    <am3d:blip r:embed="rId4"/>
                  </am3d:raster>
                  <am3d:extLst>
                    <a:ext uri="{9A65AA19-BECB-4387-8358-8AD5134E1D82}">
                      <a3danim:embedAnim xmlns:a3danim="http://schemas.microsoft.com/office/drawing/2018/animation/model3d" animId="5">
                        <a3danim:animPr length="4800" count="indefinite"/>
                      </a3danim:embedAnim>
                    </a:ext>
                    <a:ext uri="{E9DE012E-A134-456F-84FE-255F9AAD75C6}">
                      <a3danim:posterFrame xmlns:a3danim="http://schemas.microsoft.com/office/drawing/2018/animation/model3d" animId="5"/>
                    </a:ext>
                  </am3d:extLst>
                  <am3d:objViewport viewportSz="1177545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descr="Links">
                <a:extLst>
                  <a:ext uri="{FF2B5EF4-FFF2-40B4-BE49-F238E27FC236}">
                    <a16:creationId xmlns:a16="http://schemas.microsoft.com/office/drawing/2014/main" id="{83A84DA0-FA87-DF8F-0709-91A185D908A0}"/>
                  </a:ext>
                </a:extLst>
              </p:cNvPr>
              <p:cNvPicPr>
                <a:picLocks noGrp="1" noRot="1" noChangeAspect="1" noMove="1" noResize="1" noEditPoints="1" noAdjustHandles="1" noChangeArrowheads="1" noChangeShapeType="1" noCrop="1"/>
              </p:cNvPicPr>
              <p:nvPr/>
            </p:nvPicPr>
            <p:blipFill>
              <a:blip r:embed="rId4"/>
              <a:stretch>
                <a:fillRect/>
              </a:stretch>
            </p:blipFill>
            <p:spPr>
              <a:xfrm>
                <a:off x="449502" y="1765757"/>
                <a:ext cx="6388615" cy="4827619"/>
              </a:xfrm>
              <a:prstGeom prst="rect">
                <a:avLst/>
              </a:prstGeom>
            </p:spPr>
          </p:pic>
        </mc:Fallback>
      </mc:AlternateContent>
      <p:sp>
        <p:nvSpPr>
          <p:cNvPr id="4" name="Title 3">
            <a:extLst>
              <a:ext uri="{FF2B5EF4-FFF2-40B4-BE49-F238E27FC236}">
                <a16:creationId xmlns:a16="http://schemas.microsoft.com/office/drawing/2014/main" id="{CDD70888-6DC2-3C0D-8B61-8DDCD8DEE89D}"/>
              </a:ext>
            </a:extLst>
          </p:cNvPr>
          <p:cNvSpPr>
            <a:spLocks noGrp="1"/>
          </p:cNvSpPr>
          <p:nvPr>
            <p:ph type="title"/>
          </p:nvPr>
        </p:nvSpPr>
        <p:spPr>
          <a:xfrm>
            <a:off x="588263" y="457200"/>
            <a:ext cx="11018520" cy="553998"/>
          </a:xfrm>
        </p:spPr>
        <p:txBody>
          <a:bodyPr/>
          <a:lstStyle/>
          <a:p>
            <a:r>
              <a:rPr lang="en-US">
                <a:cs typeface="Segoe UI"/>
              </a:rPr>
              <a:t>Before we get to Q&amp;A, please provide your feedback</a:t>
            </a:r>
            <a:endParaRPr lang="en-US"/>
          </a:p>
        </p:txBody>
      </p:sp>
      <p:sp>
        <p:nvSpPr>
          <p:cNvPr id="5" name="Content Placeholder 4">
            <a:extLst>
              <a:ext uri="{FF2B5EF4-FFF2-40B4-BE49-F238E27FC236}">
                <a16:creationId xmlns:a16="http://schemas.microsoft.com/office/drawing/2014/main" id="{3F73E9E9-AB03-3C5C-CF2E-A54D21CDA3B3}"/>
              </a:ext>
            </a:extLst>
          </p:cNvPr>
          <p:cNvSpPr>
            <a:spLocks noGrp="1"/>
          </p:cNvSpPr>
          <p:nvPr>
            <p:ph idx="1"/>
          </p:nvPr>
        </p:nvSpPr>
        <p:spPr>
          <a:xfrm>
            <a:off x="838200" y="1593712"/>
            <a:ext cx="6715370" cy="430887"/>
          </a:xfrm>
        </p:spPr>
        <p:txBody>
          <a:bodyPr vert="horz" wrap="square" lIns="0" tIns="0" rIns="0" bIns="0" rtlCol="0" anchor="t">
            <a:spAutoFit/>
          </a:bodyPr>
          <a:lstStyle/>
          <a:p>
            <a:pPr marL="0" indent="0">
              <a:buNone/>
            </a:pPr>
            <a:r>
              <a:rPr lang="en-US">
                <a:ea typeface="+mn-lt"/>
                <a:cs typeface="+mn-lt"/>
                <a:hlinkClick r:id="rId5">
                  <a:extLst>
                    <a:ext uri="{A12FA001-AC4F-418D-AE19-62706E023703}">
                      <ahyp:hlinkClr xmlns:ahyp="http://schemas.microsoft.com/office/drawing/2018/hyperlinkcolor" val="tx"/>
                    </a:ext>
                  </a:extLst>
                </a:hlinkClick>
              </a:rPr>
              <a:t>aka.ms/AiWebinars/Feedback</a:t>
            </a:r>
            <a:endParaRPr lang="en-US">
              <a:hlinkClick r:id="rId5">
                <a:extLst>
                  <a:ext uri="{A12FA001-AC4F-418D-AE19-62706E023703}">
                    <ahyp:hlinkClr xmlns:ahyp="http://schemas.microsoft.com/office/drawing/2018/hyperlinkcolor" val="tx"/>
                  </a:ext>
                </a:extLst>
              </a:hlinkClick>
            </a:endParaRPr>
          </a:p>
        </p:txBody>
      </p:sp>
      <p:pic>
        <p:nvPicPr>
          <p:cNvPr id="7" name="Picture 6">
            <a:extLst>
              <a:ext uri="{FF2B5EF4-FFF2-40B4-BE49-F238E27FC236}">
                <a16:creationId xmlns:a16="http://schemas.microsoft.com/office/drawing/2014/main" id="{BB2F2B36-ABD8-8BE8-FDA0-00A5B98427AD}"/>
              </a:ext>
            </a:extLst>
          </p:cNvPr>
          <p:cNvPicPr>
            <a:picLocks noChangeAspect="1"/>
          </p:cNvPicPr>
          <p:nvPr/>
        </p:nvPicPr>
        <p:blipFill>
          <a:blip r:embed="rId6"/>
          <a:stretch>
            <a:fillRect/>
          </a:stretch>
        </p:blipFill>
        <p:spPr>
          <a:xfrm>
            <a:off x="7910751" y="2435482"/>
            <a:ext cx="2644262" cy="2606124"/>
          </a:xfrm>
          <a:prstGeom prst="rect">
            <a:avLst/>
          </a:prstGeom>
        </p:spPr>
      </p:pic>
    </p:spTree>
    <p:extLst>
      <p:ext uri="{BB962C8B-B14F-4D97-AF65-F5344CB8AC3E}">
        <p14:creationId xmlns:p14="http://schemas.microsoft.com/office/powerpoint/2010/main" val="1205015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5" presetClass="emph" presetSubtype="1" repeatCount="2000" fill="hold" nodeType="withEffect">
                                  <p:stCondLst>
                                    <p:cond delay="0"/>
                                  </p:stCondLst>
                                  <p:childTnLst>
                                    <p:anim calcmode="lin" valueType="num">
                                      <p:cBhvr>
                                        <p:cTn id="6" dur="4800" fill="hold"/>
                                        <p:tgtEl>
                                          <p:spTgt spid="2"/>
                                        </p:tgtEl>
                                        <p:attrNameLst>
                                          <p:attrName>embedded6</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534D7-7E87-B6D7-8FDA-80052394EB2D}"/>
              </a:ext>
            </a:extLst>
          </p:cNvPr>
          <p:cNvSpPr>
            <a:spLocks noGrp="1"/>
          </p:cNvSpPr>
          <p:nvPr>
            <p:ph type="title"/>
          </p:nvPr>
        </p:nvSpPr>
        <p:spPr/>
        <p:txBody>
          <a:bodyPr>
            <a:noAutofit/>
          </a:bodyPr>
          <a:lstStyle/>
          <a:p>
            <a:r>
              <a:rPr lang="en-CA" sz="3600"/>
              <a:t>Generative Orchestration</a:t>
            </a:r>
          </a:p>
        </p:txBody>
      </p:sp>
      <p:sp>
        <p:nvSpPr>
          <p:cNvPr id="7" name="Text Placeholder 6">
            <a:extLst>
              <a:ext uri="{FF2B5EF4-FFF2-40B4-BE49-F238E27FC236}">
                <a16:creationId xmlns:a16="http://schemas.microsoft.com/office/drawing/2014/main" id="{DE32D8DC-EBDD-F264-FB9D-9B334D19D314}"/>
              </a:ext>
            </a:extLst>
          </p:cNvPr>
          <p:cNvSpPr>
            <a:spLocks noGrp="1"/>
          </p:cNvSpPr>
          <p:nvPr>
            <p:ph type="body" sz="quarter" idx="13"/>
          </p:nvPr>
        </p:nvSpPr>
        <p:spPr>
          <a:xfrm>
            <a:off x="5198348" y="0"/>
            <a:ext cx="3788358" cy="799963"/>
          </a:xfrm>
        </p:spPr>
        <p:txBody>
          <a:bodyPr/>
          <a:lstStyle/>
          <a:p>
            <a:r>
              <a:rPr lang="en-CA"/>
              <a:t>Balancing AI and Control in Copilot Studio</a:t>
            </a:r>
          </a:p>
        </p:txBody>
      </p:sp>
      <p:grpSp>
        <p:nvGrpSpPr>
          <p:cNvPr id="5" name="Group 4">
            <a:extLst>
              <a:ext uri="{FF2B5EF4-FFF2-40B4-BE49-F238E27FC236}">
                <a16:creationId xmlns:a16="http://schemas.microsoft.com/office/drawing/2014/main" id="{A44969FE-5664-4A4E-6137-02DB10662B9F}"/>
              </a:ext>
            </a:extLst>
          </p:cNvPr>
          <p:cNvGrpSpPr/>
          <p:nvPr/>
        </p:nvGrpSpPr>
        <p:grpSpPr>
          <a:xfrm>
            <a:off x="5846688" y="2249691"/>
            <a:ext cx="5793084" cy="3408706"/>
            <a:chOff x="1487637" y="68081"/>
            <a:chExt cx="10039581" cy="6815512"/>
          </a:xfrm>
        </p:grpSpPr>
        <p:sp>
          <p:nvSpPr>
            <p:cNvPr id="8" name="Freeform: Shape 7">
              <a:extLst>
                <a:ext uri="{FF2B5EF4-FFF2-40B4-BE49-F238E27FC236}">
                  <a16:creationId xmlns:a16="http://schemas.microsoft.com/office/drawing/2014/main" id="{D82340BF-EEE3-AB9B-FF68-187FB93A1C5B}"/>
                </a:ext>
              </a:extLst>
            </p:cNvPr>
            <p:cNvSpPr/>
            <p:nvPr/>
          </p:nvSpPr>
          <p:spPr>
            <a:xfrm>
              <a:off x="4127864" y="68081"/>
              <a:ext cx="4668298" cy="2817699"/>
            </a:xfrm>
            <a:custGeom>
              <a:avLst/>
              <a:gdLst>
                <a:gd name="connsiteX0" fmla="*/ 0 w 6211472"/>
                <a:gd name="connsiteY0" fmla="*/ 188589 h 1885893"/>
                <a:gd name="connsiteX1" fmla="*/ 188589 w 6211472"/>
                <a:gd name="connsiteY1" fmla="*/ 0 h 1885893"/>
                <a:gd name="connsiteX2" fmla="*/ 6022883 w 6211472"/>
                <a:gd name="connsiteY2" fmla="*/ 0 h 1885893"/>
                <a:gd name="connsiteX3" fmla="*/ 6211472 w 6211472"/>
                <a:gd name="connsiteY3" fmla="*/ 188589 h 1885893"/>
                <a:gd name="connsiteX4" fmla="*/ 6211472 w 6211472"/>
                <a:gd name="connsiteY4" fmla="*/ 1697304 h 1885893"/>
                <a:gd name="connsiteX5" fmla="*/ 6022883 w 6211472"/>
                <a:gd name="connsiteY5" fmla="*/ 1885893 h 1885893"/>
                <a:gd name="connsiteX6" fmla="*/ 188589 w 6211472"/>
                <a:gd name="connsiteY6" fmla="*/ 1885893 h 1885893"/>
                <a:gd name="connsiteX7" fmla="*/ 0 w 6211472"/>
                <a:gd name="connsiteY7" fmla="*/ 1697304 h 1885893"/>
                <a:gd name="connsiteX8" fmla="*/ 0 w 6211472"/>
                <a:gd name="connsiteY8" fmla="*/ 188589 h 1885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11472" h="1885893">
                  <a:moveTo>
                    <a:pt x="0" y="188589"/>
                  </a:moveTo>
                  <a:cubicBezTo>
                    <a:pt x="0" y="84434"/>
                    <a:pt x="84434" y="0"/>
                    <a:pt x="188589" y="0"/>
                  </a:cubicBezTo>
                  <a:lnTo>
                    <a:pt x="6022883" y="0"/>
                  </a:lnTo>
                  <a:cubicBezTo>
                    <a:pt x="6127038" y="0"/>
                    <a:pt x="6211472" y="84434"/>
                    <a:pt x="6211472" y="188589"/>
                  </a:cubicBezTo>
                  <a:lnTo>
                    <a:pt x="6211472" y="1697304"/>
                  </a:lnTo>
                  <a:cubicBezTo>
                    <a:pt x="6211472" y="1801459"/>
                    <a:pt x="6127038" y="1885893"/>
                    <a:pt x="6022883" y="1885893"/>
                  </a:cubicBezTo>
                  <a:lnTo>
                    <a:pt x="188589" y="1885893"/>
                  </a:lnTo>
                  <a:cubicBezTo>
                    <a:pt x="84434" y="1885893"/>
                    <a:pt x="0" y="1801459"/>
                    <a:pt x="0" y="1697304"/>
                  </a:cubicBezTo>
                  <a:lnTo>
                    <a:pt x="0" y="188589"/>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61916" tIns="161916" rIns="161916" bIns="161916" numCol="1" spcCol="1270" anchor="ctr" anchorCtr="0">
              <a:noAutofit/>
            </a:bodyPr>
            <a:lstStyle/>
            <a:p>
              <a:pPr marL="0" marR="0" lvl="0" indent="0" defTabSz="1244600" rtl="0" eaLnBrk="1" fontAlgn="auto" latinLnBrk="0" hangingPunct="1">
                <a:lnSpc>
                  <a:spcPct val="90000"/>
                </a:lnSpc>
                <a:spcBef>
                  <a:spcPct val="0"/>
                </a:spcBef>
                <a:spcAft>
                  <a:spcPct val="35000"/>
                </a:spcAft>
                <a:buClrTx/>
                <a:buSzTx/>
                <a:buFontTx/>
                <a:buNone/>
                <a:tabLst/>
                <a:defRPr/>
              </a:pPr>
              <a:r>
                <a:rPr kumimoji="0" lang="en-CA" sz="1200" b="1" i="0" u="none" strike="noStrike" kern="1200" cap="none" spc="0" normalizeH="0" baseline="0" noProof="0">
                  <a:ln>
                    <a:noFill/>
                  </a:ln>
                  <a:solidFill>
                    <a:srgbClr val="FFFFFF"/>
                  </a:solidFill>
                  <a:effectLst/>
                  <a:uLnTx/>
                  <a:uFillTx/>
                  <a:latin typeface="Aptos" panose="020B0004020202020204" pitchFamily="34" charset="0"/>
                  <a:ea typeface="+mn-ea"/>
                  <a:cs typeface="+mn-cs"/>
                </a:rPr>
                <a:t>Understanding the User</a:t>
              </a:r>
            </a:p>
            <a:p>
              <a:pPr marL="228600" marR="0" lvl="1" indent="-228600" defTabSz="977900" rtl="0" eaLnBrk="1" fontAlgn="auto" latinLnBrk="0" hangingPunct="1">
                <a:lnSpc>
                  <a:spcPct val="90000"/>
                </a:lnSpc>
                <a:spcBef>
                  <a:spcPct val="0"/>
                </a:spcBef>
                <a:spcAft>
                  <a:spcPct val="15000"/>
                </a:spcAft>
                <a:buClrTx/>
                <a:buSzTx/>
                <a:buFontTx/>
                <a:buChar char="•"/>
                <a:tabLst/>
                <a:defRPr/>
              </a:pPr>
              <a:r>
                <a:rPr kumimoji="0" lang="en-CA" sz="1100" b="0" i="0" u="none" strike="noStrike" kern="1200" cap="none" spc="0" normalizeH="0" baseline="0" noProof="0">
                  <a:ln>
                    <a:noFill/>
                  </a:ln>
                  <a:solidFill>
                    <a:srgbClr val="FFFFFF"/>
                  </a:solidFill>
                  <a:effectLst/>
                  <a:uLnTx/>
                  <a:uFillTx/>
                  <a:latin typeface="Aptos" panose="020B0004020202020204" pitchFamily="34" charset="0"/>
                  <a:ea typeface="+mn-ea"/>
                  <a:cs typeface="+mn-cs"/>
                </a:rPr>
                <a:t>Extracting meaning and data from natural language and other inputs.</a:t>
              </a:r>
            </a:p>
          </p:txBody>
        </p:sp>
        <p:sp>
          <p:nvSpPr>
            <p:cNvPr id="9" name="Freeform: Shape 8">
              <a:extLst>
                <a:ext uri="{FF2B5EF4-FFF2-40B4-BE49-F238E27FC236}">
                  <a16:creationId xmlns:a16="http://schemas.microsoft.com/office/drawing/2014/main" id="{6EE6332C-38A4-0CDA-0FAF-00E761D61FA7}"/>
                </a:ext>
              </a:extLst>
            </p:cNvPr>
            <p:cNvSpPr/>
            <p:nvPr/>
          </p:nvSpPr>
          <p:spPr>
            <a:xfrm rot="2578132">
              <a:off x="7840455" y="3102867"/>
              <a:ext cx="664135" cy="451830"/>
            </a:xfrm>
            <a:custGeom>
              <a:avLst/>
              <a:gdLst>
                <a:gd name="connsiteX0" fmla="*/ 0 w 664135"/>
                <a:gd name="connsiteY0" fmla="*/ 225916 h 451831"/>
                <a:gd name="connsiteX1" fmla="*/ 225916 w 664135"/>
                <a:gd name="connsiteY1" fmla="*/ 0 h 451831"/>
                <a:gd name="connsiteX2" fmla="*/ 225916 w 664135"/>
                <a:gd name="connsiteY2" fmla="*/ 90366 h 451831"/>
                <a:gd name="connsiteX3" fmla="*/ 438220 w 664135"/>
                <a:gd name="connsiteY3" fmla="*/ 90366 h 451831"/>
                <a:gd name="connsiteX4" fmla="*/ 438220 w 664135"/>
                <a:gd name="connsiteY4" fmla="*/ 0 h 451831"/>
                <a:gd name="connsiteX5" fmla="*/ 664135 w 664135"/>
                <a:gd name="connsiteY5" fmla="*/ 225916 h 451831"/>
                <a:gd name="connsiteX6" fmla="*/ 438220 w 664135"/>
                <a:gd name="connsiteY6" fmla="*/ 451831 h 451831"/>
                <a:gd name="connsiteX7" fmla="*/ 438220 w 664135"/>
                <a:gd name="connsiteY7" fmla="*/ 361465 h 451831"/>
                <a:gd name="connsiteX8" fmla="*/ 225916 w 664135"/>
                <a:gd name="connsiteY8" fmla="*/ 361465 h 451831"/>
                <a:gd name="connsiteX9" fmla="*/ 225916 w 664135"/>
                <a:gd name="connsiteY9" fmla="*/ 451831 h 451831"/>
                <a:gd name="connsiteX10" fmla="*/ 0 w 664135"/>
                <a:gd name="connsiteY10" fmla="*/ 225916 h 451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4135" h="451831">
                  <a:moveTo>
                    <a:pt x="0" y="225916"/>
                  </a:moveTo>
                  <a:lnTo>
                    <a:pt x="225916" y="0"/>
                  </a:lnTo>
                  <a:lnTo>
                    <a:pt x="225916" y="90366"/>
                  </a:lnTo>
                  <a:lnTo>
                    <a:pt x="438220" y="90366"/>
                  </a:lnTo>
                  <a:lnTo>
                    <a:pt x="438220" y="0"/>
                  </a:lnTo>
                  <a:lnTo>
                    <a:pt x="664135" y="225916"/>
                  </a:lnTo>
                  <a:lnTo>
                    <a:pt x="438220" y="451831"/>
                  </a:lnTo>
                  <a:lnTo>
                    <a:pt x="438220" y="361465"/>
                  </a:lnTo>
                  <a:lnTo>
                    <a:pt x="225916" y="361465"/>
                  </a:lnTo>
                  <a:lnTo>
                    <a:pt x="225916" y="451831"/>
                  </a:lnTo>
                  <a:lnTo>
                    <a:pt x="0" y="225916"/>
                  </a:lnTo>
                  <a:close/>
                </a:path>
              </a:pathLst>
            </a:custGeom>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35549" tIns="90365" rIns="135548" bIns="90366"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endParaRPr kumimoji="0" lang="en-CA" sz="1050" b="0" i="0" u="none" strike="noStrike" kern="1200" cap="none" spc="0" normalizeH="0" baseline="0" noProof="0">
                <a:ln>
                  <a:noFill/>
                </a:ln>
                <a:solidFill>
                  <a:srgbClr val="FFFFFF"/>
                </a:solidFill>
                <a:effectLst/>
                <a:uLnTx/>
                <a:uFillTx/>
                <a:latin typeface="Aptos" panose="020B0004020202020204" pitchFamily="34" charset="0"/>
                <a:ea typeface="+mn-ea"/>
                <a:cs typeface="+mn-cs"/>
              </a:endParaRPr>
            </a:p>
          </p:txBody>
        </p:sp>
        <p:sp>
          <p:nvSpPr>
            <p:cNvPr id="10" name="Freeform: Shape 9">
              <a:extLst>
                <a:ext uri="{FF2B5EF4-FFF2-40B4-BE49-F238E27FC236}">
                  <a16:creationId xmlns:a16="http://schemas.microsoft.com/office/drawing/2014/main" id="{637274B4-FF17-1B6B-58CC-F5552728558F}"/>
                </a:ext>
              </a:extLst>
            </p:cNvPr>
            <p:cNvSpPr/>
            <p:nvPr/>
          </p:nvSpPr>
          <p:spPr>
            <a:xfrm>
              <a:off x="7375138" y="3699713"/>
              <a:ext cx="4152080" cy="3092358"/>
            </a:xfrm>
            <a:custGeom>
              <a:avLst/>
              <a:gdLst>
                <a:gd name="connsiteX0" fmla="*/ 0 w 5422961"/>
                <a:gd name="connsiteY0" fmla="*/ 219460 h 2194598"/>
                <a:gd name="connsiteX1" fmla="*/ 219460 w 5422961"/>
                <a:gd name="connsiteY1" fmla="*/ 0 h 2194598"/>
                <a:gd name="connsiteX2" fmla="*/ 5203501 w 5422961"/>
                <a:gd name="connsiteY2" fmla="*/ 0 h 2194598"/>
                <a:gd name="connsiteX3" fmla="*/ 5422961 w 5422961"/>
                <a:gd name="connsiteY3" fmla="*/ 219460 h 2194598"/>
                <a:gd name="connsiteX4" fmla="*/ 5422961 w 5422961"/>
                <a:gd name="connsiteY4" fmla="*/ 1975138 h 2194598"/>
                <a:gd name="connsiteX5" fmla="*/ 5203501 w 5422961"/>
                <a:gd name="connsiteY5" fmla="*/ 2194598 h 2194598"/>
                <a:gd name="connsiteX6" fmla="*/ 219460 w 5422961"/>
                <a:gd name="connsiteY6" fmla="*/ 2194598 h 2194598"/>
                <a:gd name="connsiteX7" fmla="*/ 0 w 5422961"/>
                <a:gd name="connsiteY7" fmla="*/ 1975138 h 2194598"/>
                <a:gd name="connsiteX8" fmla="*/ 0 w 5422961"/>
                <a:gd name="connsiteY8" fmla="*/ 219460 h 219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2961" h="2194598">
                  <a:moveTo>
                    <a:pt x="0" y="219460"/>
                  </a:moveTo>
                  <a:cubicBezTo>
                    <a:pt x="0" y="98256"/>
                    <a:pt x="98256" y="0"/>
                    <a:pt x="219460" y="0"/>
                  </a:cubicBezTo>
                  <a:lnTo>
                    <a:pt x="5203501" y="0"/>
                  </a:lnTo>
                  <a:cubicBezTo>
                    <a:pt x="5324705" y="0"/>
                    <a:pt x="5422961" y="98256"/>
                    <a:pt x="5422961" y="219460"/>
                  </a:cubicBezTo>
                  <a:lnTo>
                    <a:pt x="5422961" y="1975138"/>
                  </a:lnTo>
                  <a:cubicBezTo>
                    <a:pt x="5422961" y="2096342"/>
                    <a:pt x="5324705" y="2194598"/>
                    <a:pt x="5203501" y="2194598"/>
                  </a:cubicBezTo>
                  <a:lnTo>
                    <a:pt x="219460" y="2194598"/>
                  </a:lnTo>
                  <a:cubicBezTo>
                    <a:pt x="98256" y="2194598"/>
                    <a:pt x="0" y="2096342"/>
                    <a:pt x="0" y="1975138"/>
                  </a:cubicBezTo>
                  <a:lnTo>
                    <a:pt x="0" y="219460"/>
                  </a:lnTo>
                  <a:close/>
                </a:path>
              </a:pathLst>
            </a:custGeom>
          </p:spPr>
          <p:style>
            <a:lnRef idx="2">
              <a:schemeClr val="lt1">
                <a:hueOff val="0"/>
                <a:satOff val="0"/>
                <a:lumOff val="0"/>
                <a:alphaOff val="0"/>
              </a:schemeClr>
            </a:lnRef>
            <a:fillRef idx="1">
              <a:schemeClr val="accent3">
                <a:hueOff val="2058582"/>
                <a:satOff val="12356"/>
                <a:lumOff val="9413"/>
                <a:alphaOff val="0"/>
              </a:schemeClr>
            </a:fillRef>
            <a:effectRef idx="0">
              <a:schemeClr val="accent3">
                <a:hueOff val="2058582"/>
                <a:satOff val="12356"/>
                <a:lumOff val="9413"/>
                <a:alphaOff val="0"/>
              </a:schemeClr>
            </a:effectRef>
            <a:fontRef idx="minor">
              <a:schemeClr val="lt1"/>
            </a:fontRef>
          </p:style>
          <p:txBody>
            <a:bodyPr spcFirstLastPara="0" vert="horz" wrap="square" lIns="170958" tIns="170958" rIns="170958" bIns="170958" numCol="1" spcCol="1270" anchor="ctr" anchorCtr="0">
              <a:noAutofit/>
            </a:bodyPr>
            <a:lstStyle/>
            <a:p>
              <a:pPr marL="0" marR="0" lvl="0" indent="0" defTabSz="1244600" rtl="0" eaLnBrk="1" fontAlgn="auto" latinLnBrk="0" hangingPunct="1">
                <a:lnSpc>
                  <a:spcPct val="90000"/>
                </a:lnSpc>
                <a:spcBef>
                  <a:spcPct val="0"/>
                </a:spcBef>
                <a:spcAft>
                  <a:spcPct val="35000"/>
                </a:spcAft>
                <a:buClrTx/>
                <a:buSzTx/>
                <a:buFontTx/>
                <a:buNone/>
                <a:tabLst/>
                <a:defRPr/>
              </a:pPr>
              <a:r>
                <a:rPr kumimoji="0" lang="en-CA" sz="1200" b="1" i="0" u="none" strike="noStrike" kern="1200" cap="none" spc="0" normalizeH="0" baseline="0" noProof="0">
                  <a:ln>
                    <a:noFill/>
                  </a:ln>
                  <a:solidFill>
                    <a:srgbClr val="FFFFFF"/>
                  </a:solidFill>
                  <a:effectLst/>
                  <a:uLnTx/>
                  <a:uFillTx/>
                  <a:latin typeface="Aptos" panose="020B0004020202020204" pitchFamily="34" charset="0"/>
                  <a:ea typeface="+mn-ea"/>
                  <a:cs typeface="+mn-cs"/>
                </a:rPr>
                <a:t>Business Logic &amp; Actions</a:t>
              </a:r>
            </a:p>
            <a:p>
              <a:pPr marL="228600" marR="0" lvl="1" indent="-228600" defTabSz="977900" rtl="0" eaLnBrk="1" fontAlgn="auto" latinLnBrk="0" hangingPunct="1">
                <a:lnSpc>
                  <a:spcPct val="90000"/>
                </a:lnSpc>
                <a:spcBef>
                  <a:spcPct val="0"/>
                </a:spcBef>
                <a:spcAft>
                  <a:spcPct val="15000"/>
                </a:spcAft>
                <a:buClrTx/>
                <a:buSzTx/>
                <a:buFontTx/>
                <a:buChar char="•"/>
                <a:tabLst/>
                <a:defRPr/>
              </a:pPr>
              <a:r>
                <a:rPr kumimoji="0" lang="en-CA" sz="1100" b="0" i="0" u="none" strike="noStrike" kern="1200" cap="none" spc="0" normalizeH="0" baseline="0" noProof="0">
                  <a:ln>
                    <a:noFill/>
                  </a:ln>
                  <a:solidFill>
                    <a:srgbClr val="FFFFFF"/>
                  </a:solidFill>
                  <a:effectLst/>
                  <a:uLnTx/>
                  <a:uFillTx/>
                  <a:latin typeface="Aptos" panose="020B0004020202020204" pitchFamily="34" charset="0"/>
                  <a:ea typeface="+mn-ea"/>
                  <a:cs typeface="+mn-cs"/>
                </a:rPr>
                <a:t>Performing actions, Following Rules, Exceptions, Guardrails, Triggers, using Memory, Choosing tools, Making plans and decisions, Deep reasoning, Escalations…</a:t>
              </a:r>
            </a:p>
          </p:txBody>
        </p:sp>
        <p:sp>
          <p:nvSpPr>
            <p:cNvPr id="11" name="Freeform: Shape 10">
              <a:extLst>
                <a:ext uri="{FF2B5EF4-FFF2-40B4-BE49-F238E27FC236}">
                  <a16:creationId xmlns:a16="http://schemas.microsoft.com/office/drawing/2014/main" id="{B882ED00-10DB-67F4-3596-699B6BC15E5F}"/>
                </a:ext>
              </a:extLst>
            </p:cNvPr>
            <p:cNvSpPr/>
            <p:nvPr/>
          </p:nvSpPr>
          <p:spPr>
            <a:xfrm rot="21599983">
              <a:off x="6228992" y="4544029"/>
              <a:ext cx="664136" cy="451832"/>
            </a:xfrm>
            <a:custGeom>
              <a:avLst/>
              <a:gdLst>
                <a:gd name="connsiteX0" fmla="*/ 0 w 664135"/>
                <a:gd name="connsiteY0" fmla="*/ 225916 h 451831"/>
                <a:gd name="connsiteX1" fmla="*/ 225916 w 664135"/>
                <a:gd name="connsiteY1" fmla="*/ 0 h 451831"/>
                <a:gd name="connsiteX2" fmla="*/ 225916 w 664135"/>
                <a:gd name="connsiteY2" fmla="*/ 90366 h 451831"/>
                <a:gd name="connsiteX3" fmla="*/ 438220 w 664135"/>
                <a:gd name="connsiteY3" fmla="*/ 90366 h 451831"/>
                <a:gd name="connsiteX4" fmla="*/ 438220 w 664135"/>
                <a:gd name="connsiteY4" fmla="*/ 0 h 451831"/>
                <a:gd name="connsiteX5" fmla="*/ 664135 w 664135"/>
                <a:gd name="connsiteY5" fmla="*/ 225916 h 451831"/>
                <a:gd name="connsiteX6" fmla="*/ 438220 w 664135"/>
                <a:gd name="connsiteY6" fmla="*/ 451831 h 451831"/>
                <a:gd name="connsiteX7" fmla="*/ 438220 w 664135"/>
                <a:gd name="connsiteY7" fmla="*/ 361465 h 451831"/>
                <a:gd name="connsiteX8" fmla="*/ 225916 w 664135"/>
                <a:gd name="connsiteY8" fmla="*/ 361465 h 451831"/>
                <a:gd name="connsiteX9" fmla="*/ 225916 w 664135"/>
                <a:gd name="connsiteY9" fmla="*/ 451831 h 451831"/>
                <a:gd name="connsiteX10" fmla="*/ 0 w 664135"/>
                <a:gd name="connsiteY10" fmla="*/ 225916 h 451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4135" h="451831">
                  <a:moveTo>
                    <a:pt x="664135" y="225915"/>
                  </a:moveTo>
                  <a:lnTo>
                    <a:pt x="438219" y="451831"/>
                  </a:lnTo>
                  <a:lnTo>
                    <a:pt x="438219" y="361465"/>
                  </a:lnTo>
                  <a:lnTo>
                    <a:pt x="225915" y="361465"/>
                  </a:lnTo>
                  <a:lnTo>
                    <a:pt x="225915" y="451831"/>
                  </a:lnTo>
                  <a:lnTo>
                    <a:pt x="0" y="225915"/>
                  </a:lnTo>
                  <a:lnTo>
                    <a:pt x="225915" y="0"/>
                  </a:lnTo>
                  <a:lnTo>
                    <a:pt x="225915" y="90366"/>
                  </a:lnTo>
                  <a:lnTo>
                    <a:pt x="438219" y="90366"/>
                  </a:lnTo>
                  <a:lnTo>
                    <a:pt x="438219" y="0"/>
                  </a:lnTo>
                  <a:lnTo>
                    <a:pt x="664135" y="225915"/>
                  </a:lnTo>
                  <a:close/>
                </a:path>
              </a:pathLst>
            </a:custGeom>
          </p:spPr>
          <p:style>
            <a:lnRef idx="0">
              <a:schemeClr val="lt1">
                <a:hueOff val="0"/>
                <a:satOff val="0"/>
                <a:lumOff val="0"/>
                <a:alphaOff val="0"/>
              </a:schemeClr>
            </a:lnRef>
            <a:fillRef idx="1">
              <a:schemeClr val="accent3">
                <a:hueOff val="2058582"/>
                <a:satOff val="12356"/>
                <a:lumOff val="9413"/>
                <a:alphaOff val="0"/>
              </a:schemeClr>
            </a:fillRef>
            <a:effectRef idx="0">
              <a:schemeClr val="accent3">
                <a:hueOff val="2058582"/>
                <a:satOff val="12356"/>
                <a:lumOff val="9413"/>
                <a:alphaOff val="0"/>
              </a:schemeClr>
            </a:effectRef>
            <a:fontRef idx="minor">
              <a:schemeClr val="lt1"/>
            </a:fontRef>
          </p:style>
          <p:txBody>
            <a:bodyPr spcFirstLastPara="0" vert="horz" wrap="square" lIns="135548" tIns="90366" rIns="135550" bIns="90366"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endParaRPr kumimoji="0" lang="en-CA" sz="1050" b="0" i="0" u="none" strike="noStrike" kern="1200" cap="none" spc="0" normalizeH="0" baseline="0" noProof="0">
                <a:ln>
                  <a:noFill/>
                </a:ln>
                <a:solidFill>
                  <a:srgbClr val="FFFFFF"/>
                </a:solidFill>
                <a:effectLst/>
                <a:uLnTx/>
                <a:uFillTx/>
                <a:latin typeface="Aptos" panose="020B0004020202020204" pitchFamily="34" charset="0"/>
                <a:ea typeface="+mn-ea"/>
                <a:cs typeface="+mn-cs"/>
              </a:endParaRPr>
            </a:p>
          </p:txBody>
        </p:sp>
        <p:sp>
          <p:nvSpPr>
            <p:cNvPr id="12" name="Freeform: Shape 11">
              <a:extLst>
                <a:ext uri="{FF2B5EF4-FFF2-40B4-BE49-F238E27FC236}">
                  <a16:creationId xmlns:a16="http://schemas.microsoft.com/office/drawing/2014/main" id="{FC35595B-604E-28FB-8F3D-B74F88063987}"/>
                </a:ext>
              </a:extLst>
            </p:cNvPr>
            <p:cNvSpPr/>
            <p:nvPr/>
          </p:nvSpPr>
          <p:spPr>
            <a:xfrm>
              <a:off x="1487637" y="3902098"/>
              <a:ext cx="4228803" cy="2981495"/>
            </a:xfrm>
            <a:custGeom>
              <a:avLst/>
              <a:gdLst>
                <a:gd name="connsiteX0" fmla="*/ 0 w 5102703"/>
                <a:gd name="connsiteY0" fmla="*/ 214073 h 2140727"/>
                <a:gd name="connsiteX1" fmla="*/ 214073 w 5102703"/>
                <a:gd name="connsiteY1" fmla="*/ 0 h 2140727"/>
                <a:gd name="connsiteX2" fmla="*/ 4888630 w 5102703"/>
                <a:gd name="connsiteY2" fmla="*/ 0 h 2140727"/>
                <a:gd name="connsiteX3" fmla="*/ 5102703 w 5102703"/>
                <a:gd name="connsiteY3" fmla="*/ 214073 h 2140727"/>
                <a:gd name="connsiteX4" fmla="*/ 5102703 w 5102703"/>
                <a:gd name="connsiteY4" fmla="*/ 1926654 h 2140727"/>
                <a:gd name="connsiteX5" fmla="*/ 4888630 w 5102703"/>
                <a:gd name="connsiteY5" fmla="*/ 2140727 h 2140727"/>
                <a:gd name="connsiteX6" fmla="*/ 214073 w 5102703"/>
                <a:gd name="connsiteY6" fmla="*/ 2140727 h 2140727"/>
                <a:gd name="connsiteX7" fmla="*/ 0 w 5102703"/>
                <a:gd name="connsiteY7" fmla="*/ 1926654 h 2140727"/>
                <a:gd name="connsiteX8" fmla="*/ 0 w 5102703"/>
                <a:gd name="connsiteY8" fmla="*/ 214073 h 2140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02703" h="2140727">
                  <a:moveTo>
                    <a:pt x="0" y="214073"/>
                  </a:moveTo>
                  <a:cubicBezTo>
                    <a:pt x="0" y="95844"/>
                    <a:pt x="95844" y="0"/>
                    <a:pt x="214073" y="0"/>
                  </a:cubicBezTo>
                  <a:lnTo>
                    <a:pt x="4888630" y="0"/>
                  </a:lnTo>
                  <a:cubicBezTo>
                    <a:pt x="5006859" y="0"/>
                    <a:pt x="5102703" y="95844"/>
                    <a:pt x="5102703" y="214073"/>
                  </a:cubicBezTo>
                  <a:lnTo>
                    <a:pt x="5102703" y="1926654"/>
                  </a:lnTo>
                  <a:cubicBezTo>
                    <a:pt x="5102703" y="2044883"/>
                    <a:pt x="5006859" y="2140727"/>
                    <a:pt x="4888630" y="2140727"/>
                  </a:cubicBezTo>
                  <a:lnTo>
                    <a:pt x="214073" y="2140727"/>
                  </a:lnTo>
                  <a:cubicBezTo>
                    <a:pt x="95844" y="2140727"/>
                    <a:pt x="0" y="2044883"/>
                    <a:pt x="0" y="1926654"/>
                  </a:cubicBezTo>
                  <a:lnTo>
                    <a:pt x="0" y="214073"/>
                  </a:lnTo>
                  <a:close/>
                </a:path>
              </a:pathLst>
            </a:custGeom>
          </p:spPr>
          <p:style>
            <a:lnRef idx="2">
              <a:schemeClr val="lt1">
                <a:hueOff val="0"/>
                <a:satOff val="0"/>
                <a:lumOff val="0"/>
                <a:alphaOff val="0"/>
              </a:schemeClr>
            </a:lnRef>
            <a:fillRef idx="1">
              <a:schemeClr val="accent3">
                <a:hueOff val="4117163"/>
                <a:satOff val="24712"/>
                <a:lumOff val="18825"/>
                <a:alphaOff val="0"/>
              </a:schemeClr>
            </a:fillRef>
            <a:effectRef idx="0">
              <a:schemeClr val="accent3">
                <a:hueOff val="4117163"/>
                <a:satOff val="24712"/>
                <a:lumOff val="18825"/>
                <a:alphaOff val="0"/>
              </a:schemeClr>
            </a:effectRef>
            <a:fontRef idx="minor">
              <a:schemeClr val="lt1"/>
            </a:fontRef>
          </p:style>
          <p:txBody>
            <a:bodyPr spcFirstLastPara="0" vert="horz" wrap="square" lIns="169380" tIns="169380" rIns="169380" bIns="169380" numCol="1" spcCol="1270" anchor="ctr" anchorCtr="0">
              <a:noAutofit/>
            </a:bodyPr>
            <a:lstStyle/>
            <a:p>
              <a:pPr marL="0" marR="0" lvl="0" indent="0" defTabSz="1244600" rtl="0" eaLnBrk="1" fontAlgn="auto" latinLnBrk="0" hangingPunct="1">
                <a:lnSpc>
                  <a:spcPct val="90000"/>
                </a:lnSpc>
                <a:spcBef>
                  <a:spcPct val="0"/>
                </a:spcBef>
                <a:spcAft>
                  <a:spcPct val="35000"/>
                </a:spcAft>
                <a:buClrTx/>
                <a:buSzTx/>
                <a:buFontTx/>
                <a:buNone/>
                <a:tabLst/>
                <a:defRPr/>
              </a:pPr>
              <a:r>
                <a:rPr kumimoji="0" lang="en-CA" sz="1200" b="1" i="0" u="none" strike="noStrike" kern="1200" cap="none" spc="0" normalizeH="0" baseline="0" noProof="0">
                  <a:ln>
                    <a:noFill/>
                  </a:ln>
                  <a:solidFill>
                    <a:srgbClr val="FFFFFF"/>
                  </a:solidFill>
                  <a:effectLst/>
                  <a:uLnTx/>
                  <a:uFillTx/>
                  <a:latin typeface="Aptos" panose="020B0004020202020204" pitchFamily="34" charset="0"/>
                  <a:ea typeface="+mn-ea"/>
                  <a:cs typeface="+mn-cs"/>
                </a:rPr>
                <a:t>Outputs to the User</a:t>
              </a:r>
            </a:p>
            <a:p>
              <a:pPr marL="228600" marR="0" lvl="1" indent="-228600" defTabSz="977900"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CA" sz="1100" b="0" i="0" u="none" strike="noStrike" kern="1200" cap="none" spc="0" normalizeH="0" baseline="0" noProof="0">
                  <a:ln>
                    <a:noFill/>
                  </a:ln>
                  <a:solidFill>
                    <a:srgbClr val="FFFFFF"/>
                  </a:solidFill>
                  <a:effectLst/>
                  <a:uLnTx/>
                  <a:uFillTx/>
                  <a:latin typeface="Aptos" panose="020B0004020202020204" pitchFamily="34" charset="0"/>
                  <a:ea typeface="+mn-ea"/>
                  <a:cs typeface="+mn-cs"/>
                </a:rPr>
                <a:t>Asking follow up questions, Sending Replies and creating complex outputs</a:t>
              </a:r>
            </a:p>
          </p:txBody>
        </p:sp>
        <p:sp>
          <p:nvSpPr>
            <p:cNvPr id="13" name="Freeform: Shape 12">
              <a:extLst>
                <a:ext uri="{FF2B5EF4-FFF2-40B4-BE49-F238E27FC236}">
                  <a16:creationId xmlns:a16="http://schemas.microsoft.com/office/drawing/2014/main" id="{5F84D8ED-AC6D-FD3E-13B9-AB5D25C48A42}"/>
                </a:ext>
              </a:extLst>
            </p:cNvPr>
            <p:cNvSpPr/>
            <p:nvPr/>
          </p:nvSpPr>
          <p:spPr>
            <a:xfrm rot="19053691">
              <a:off x="4418683" y="3101680"/>
              <a:ext cx="664135" cy="451831"/>
            </a:xfrm>
            <a:custGeom>
              <a:avLst/>
              <a:gdLst>
                <a:gd name="connsiteX0" fmla="*/ 0 w 664135"/>
                <a:gd name="connsiteY0" fmla="*/ 225916 h 451831"/>
                <a:gd name="connsiteX1" fmla="*/ 225916 w 664135"/>
                <a:gd name="connsiteY1" fmla="*/ 0 h 451831"/>
                <a:gd name="connsiteX2" fmla="*/ 225916 w 664135"/>
                <a:gd name="connsiteY2" fmla="*/ 90366 h 451831"/>
                <a:gd name="connsiteX3" fmla="*/ 438220 w 664135"/>
                <a:gd name="connsiteY3" fmla="*/ 90366 h 451831"/>
                <a:gd name="connsiteX4" fmla="*/ 438220 w 664135"/>
                <a:gd name="connsiteY4" fmla="*/ 0 h 451831"/>
                <a:gd name="connsiteX5" fmla="*/ 664135 w 664135"/>
                <a:gd name="connsiteY5" fmla="*/ 225916 h 451831"/>
                <a:gd name="connsiteX6" fmla="*/ 438220 w 664135"/>
                <a:gd name="connsiteY6" fmla="*/ 451831 h 451831"/>
                <a:gd name="connsiteX7" fmla="*/ 438220 w 664135"/>
                <a:gd name="connsiteY7" fmla="*/ 361465 h 451831"/>
                <a:gd name="connsiteX8" fmla="*/ 225916 w 664135"/>
                <a:gd name="connsiteY8" fmla="*/ 361465 h 451831"/>
                <a:gd name="connsiteX9" fmla="*/ 225916 w 664135"/>
                <a:gd name="connsiteY9" fmla="*/ 451831 h 451831"/>
                <a:gd name="connsiteX10" fmla="*/ 0 w 664135"/>
                <a:gd name="connsiteY10" fmla="*/ 225916 h 451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4135" h="451831">
                  <a:moveTo>
                    <a:pt x="0" y="225916"/>
                  </a:moveTo>
                  <a:lnTo>
                    <a:pt x="225916" y="0"/>
                  </a:lnTo>
                  <a:lnTo>
                    <a:pt x="225916" y="90366"/>
                  </a:lnTo>
                  <a:lnTo>
                    <a:pt x="438220" y="90366"/>
                  </a:lnTo>
                  <a:lnTo>
                    <a:pt x="438220" y="0"/>
                  </a:lnTo>
                  <a:lnTo>
                    <a:pt x="664135" y="225916"/>
                  </a:lnTo>
                  <a:lnTo>
                    <a:pt x="438220" y="451831"/>
                  </a:lnTo>
                  <a:lnTo>
                    <a:pt x="438220" y="361465"/>
                  </a:lnTo>
                  <a:lnTo>
                    <a:pt x="225916" y="361465"/>
                  </a:lnTo>
                  <a:lnTo>
                    <a:pt x="225916" y="451831"/>
                  </a:lnTo>
                  <a:lnTo>
                    <a:pt x="0" y="225916"/>
                  </a:lnTo>
                  <a:close/>
                </a:path>
              </a:pathLst>
            </a:custGeom>
          </p:spPr>
          <p:style>
            <a:lnRef idx="0">
              <a:schemeClr val="lt1">
                <a:hueOff val="0"/>
                <a:satOff val="0"/>
                <a:lumOff val="0"/>
                <a:alphaOff val="0"/>
              </a:schemeClr>
            </a:lnRef>
            <a:fillRef idx="1">
              <a:schemeClr val="accent3">
                <a:hueOff val="4117163"/>
                <a:satOff val="24712"/>
                <a:lumOff val="18825"/>
                <a:alphaOff val="0"/>
              </a:schemeClr>
            </a:fillRef>
            <a:effectRef idx="0">
              <a:schemeClr val="accent3">
                <a:hueOff val="4117163"/>
                <a:satOff val="24712"/>
                <a:lumOff val="18825"/>
                <a:alphaOff val="0"/>
              </a:schemeClr>
            </a:effectRef>
            <a:fontRef idx="minor">
              <a:schemeClr val="lt1"/>
            </a:fontRef>
          </p:style>
          <p:txBody>
            <a:bodyPr spcFirstLastPara="0" vert="horz" wrap="square" lIns="135548" tIns="90366" rIns="135549" bIns="9036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endParaRPr kumimoji="0" lang="en-CA" sz="1050" b="0" i="0" u="none" strike="noStrike" kern="1200" cap="none" spc="0" normalizeH="0" baseline="0" noProof="0">
                <a:ln>
                  <a:noFill/>
                </a:ln>
                <a:solidFill>
                  <a:srgbClr val="FFFFFF"/>
                </a:solidFill>
                <a:effectLst/>
                <a:uLnTx/>
                <a:uFillTx/>
                <a:latin typeface="Aptos" panose="020B0004020202020204" pitchFamily="34" charset="0"/>
                <a:ea typeface="+mn-ea"/>
                <a:cs typeface="+mn-cs"/>
              </a:endParaRPr>
            </a:p>
          </p:txBody>
        </p:sp>
      </p:grpSp>
      <p:sp>
        <p:nvSpPr>
          <p:cNvPr id="3" name="TextBox 2">
            <a:extLst>
              <a:ext uri="{FF2B5EF4-FFF2-40B4-BE49-F238E27FC236}">
                <a16:creationId xmlns:a16="http://schemas.microsoft.com/office/drawing/2014/main" id="{3106BB39-B8CE-897B-02E4-38580BC51732}"/>
              </a:ext>
            </a:extLst>
          </p:cNvPr>
          <p:cNvSpPr txBox="1"/>
          <p:nvPr/>
        </p:nvSpPr>
        <p:spPr>
          <a:xfrm>
            <a:off x="552227" y="1788026"/>
            <a:ext cx="4342501"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srgbClr val="FFFFFF"/>
                </a:solidFill>
                <a:effectLst/>
                <a:uLnTx/>
                <a:uFillTx/>
                <a:latin typeface="Segoe Sans Display"/>
                <a:ea typeface="+mn-ea"/>
                <a:cs typeface="+mn-cs"/>
              </a:rPr>
              <a:t>Part 2: Enterprise-grade design</a:t>
            </a:r>
          </a:p>
          <a:p>
            <a:pPr lvl="0">
              <a:defRPr/>
            </a:pPr>
            <a:endParaRPr lang="en-CA">
              <a:solidFill>
                <a:srgbClr val="FFFFFF"/>
              </a:solidFill>
              <a:latin typeface="Segoe Sans Display"/>
            </a:endParaRPr>
          </a:p>
          <a:p>
            <a:pPr lvl="0">
              <a:defRPr/>
            </a:pPr>
            <a:r>
              <a:rPr lang="en-CA">
                <a:solidFill>
                  <a:srgbClr val="FFFFFF"/>
                </a:solidFill>
                <a:latin typeface="Segoe Sans Display"/>
              </a:rPr>
              <a:t>Register now: </a:t>
            </a:r>
            <a:r>
              <a:rPr lang="en-US">
                <a:solidFill>
                  <a:srgbClr val="00B0F0"/>
                </a:solidFill>
                <a:hlinkClick r:id="rId3">
                  <a:extLst>
                    <a:ext uri="{A12FA001-AC4F-418D-AE19-62706E023703}">
                      <ahyp:hlinkClr xmlns:ahyp="http://schemas.microsoft.com/office/drawing/2018/hyperlinkcolor" val="tx"/>
                    </a:ext>
                  </a:extLst>
                </a:hlinkClick>
              </a:rPr>
              <a:t>aka.ms/</a:t>
            </a:r>
            <a:r>
              <a:rPr lang="en-US" err="1">
                <a:solidFill>
                  <a:srgbClr val="00B0F0"/>
                </a:solidFill>
                <a:hlinkClick r:id="rId3">
                  <a:extLst>
                    <a:ext uri="{A12FA001-AC4F-418D-AE19-62706E023703}">
                      <ahyp:hlinkClr xmlns:ahyp="http://schemas.microsoft.com/office/drawing/2018/hyperlinkcolor" val="tx"/>
                    </a:ext>
                  </a:extLst>
                </a:hlinkClick>
              </a:rPr>
              <a:t>mcs</a:t>
            </a:r>
            <a:r>
              <a:rPr lang="en-US">
                <a:solidFill>
                  <a:srgbClr val="00B0F0"/>
                </a:solidFill>
                <a:hlinkClick r:id="rId3">
                  <a:extLst>
                    <a:ext uri="{A12FA001-AC4F-418D-AE19-62706E023703}">
                      <ahyp:hlinkClr xmlns:ahyp="http://schemas.microsoft.com/office/drawing/2018/hyperlinkcolor" val="tx"/>
                    </a:ext>
                  </a:extLst>
                </a:hlinkClick>
              </a:rPr>
              <a:t>/</a:t>
            </a:r>
            <a:r>
              <a:rPr lang="en-US" err="1">
                <a:solidFill>
                  <a:srgbClr val="00B0F0"/>
                </a:solidFill>
                <a:hlinkClick r:id="rId3">
                  <a:extLst>
                    <a:ext uri="{A12FA001-AC4F-418D-AE19-62706E023703}">
                      <ahyp:hlinkClr xmlns:ahyp="http://schemas.microsoft.com/office/drawing/2018/hyperlinkcolor" val="tx"/>
                    </a:ext>
                  </a:extLst>
                </a:hlinkClick>
              </a:rPr>
              <a:t>EnterpriseAgent</a:t>
            </a:r>
            <a:endParaRPr kumimoji="0" lang="en-CA" sz="1800" b="0" i="0" u="none" strike="noStrike" kern="1200" cap="none" spc="0" normalizeH="0" baseline="0" noProof="0">
              <a:ln>
                <a:noFill/>
              </a:ln>
              <a:solidFill>
                <a:srgbClr val="00B0F0"/>
              </a:solidFill>
              <a:effectLst/>
              <a:uLnTx/>
              <a:uFillTx/>
              <a:latin typeface="Segoe Sans Display"/>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Segoe Sans Display"/>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effectLst/>
                <a:uLnTx/>
                <a:uFillTx/>
                <a:latin typeface="Segoe Sans Display"/>
                <a:ea typeface="+mn-ea"/>
                <a:cs typeface="+mn-cs"/>
              </a:rPr>
              <a:t>When</a:t>
            </a:r>
            <a:r>
              <a:rPr kumimoji="0" lang="en-CA" sz="1800" b="0" i="0" u="none" strike="noStrike" kern="1200" cap="none" spc="0" normalizeH="0" baseline="0" noProof="0">
                <a:ln>
                  <a:noFill/>
                </a:ln>
                <a:solidFill>
                  <a:srgbClr val="FFFFFF"/>
                </a:solidFill>
                <a:effectLst/>
                <a:uLnTx/>
                <a:uFillTx/>
                <a:latin typeface="Segoe Sans Display"/>
                <a:ea typeface="+mn-ea"/>
                <a:cs typeface="+mn-cs"/>
              </a:rPr>
              <a:t>: Wednesday </a:t>
            </a:r>
            <a:r>
              <a:rPr kumimoji="0" lang="en-CA" sz="1800" b="0" i="0" u="none" strike="noStrike" kern="1200" cap="none" spc="0" normalizeH="0" baseline="0" noProof="0">
                <a:ln>
                  <a:noFill/>
                </a:ln>
                <a:solidFill>
                  <a:srgbClr val="00B0F0"/>
                </a:solidFill>
                <a:effectLst/>
                <a:uLnTx/>
                <a:uFillTx/>
                <a:latin typeface="Segoe Sans Display"/>
                <a:ea typeface="+mn-ea"/>
                <a:cs typeface="+mn-cs"/>
              </a:rPr>
              <a:t>August 20</a:t>
            </a:r>
            <a:r>
              <a:rPr kumimoji="0" lang="en-CA" sz="1800" b="0" i="0" u="none" strike="noStrike" kern="1200" cap="none" spc="0" normalizeH="0" baseline="30000" noProof="0">
                <a:ln>
                  <a:noFill/>
                </a:ln>
                <a:solidFill>
                  <a:srgbClr val="00B0F0"/>
                </a:solidFill>
                <a:effectLst/>
                <a:uLnTx/>
                <a:uFillTx/>
                <a:latin typeface="Segoe Sans Display"/>
                <a:ea typeface="+mn-ea"/>
                <a:cs typeface="+mn-cs"/>
              </a:rPr>
              <a:t>th</a:t>
            </a:r>
            <a:r>
              <a:rPr kumimoji="0" lang="en-CA" sz="1800" b="0" i="0" u="none" strike="noStrike" kern="1200" cap="none" spc="0" normalizeH="0" baseline="0" noProof="0">
                <a:ln>
                  <a:noFill/>
                </a:ln>
                <a:solidFill>
                  <a:srgbClr val="00B0F0"/>
                </a:solidFill>
                <a:effectLst/>
                <a:uLnTx/>
                <a:uFillTx/>
                <a:latin typeface="Segoe Sans Display"/>
                <a:ea typeface="+mn-ea"/>
                <a:cs typeface="+mn-cs"/>
              </a:rPr>
              <a:t>, 2025</a:t>
            </a:r>
          </a:p>
        </p:txBody>
      </p:sp>
      <p:grpSp>
        <p:nvGrpSpPr>
          <p:cNvPr id="14" name="Group 13">
            <a:extLst>
              <a:ext uri="{FF2B5EF4-FFF2-40B4-BE49-F238E27FC236}">
                <a16:creationId xmlns:a16="http://schemas.microsoft.com/office/drawing/2014/main" id="{295501C3-EA87-5B08-164F-DC51CB08F1D5}"/>
              </a:ext>
            </a:extLst>
          </p:cNvPr>
          <p:cNvGrpSpPr/>
          <p:nvPr/>
        </p:nvGrpSpPr>
        <p:grpSpPr>
          <a:xfrm>
            <a:off x="309359" y="3762036"/>
            <a:ext cx="4767544" cy="2622502"/>
            <a:chOff x="397877" y="3486927"/>
            <a:chExt cx="4858051" cy="2612026"/>
          </a:xfrm>
        </p:grpSpPr>
        <p:sp>
          <p:nvSpPr>
            <p:cNvPr id="15" name="Text Placeholder 4">
              <a:extLst>
                <a:ext uri="{FF2B5EF4-FFF2-40B4-BE49-F238E27FC236}">
                  <a16:creationId xmlns:a16="http://schemas.microsoft.com/office/drawing/2014/main" id="{491C2F54-2BA6-DC3D-0E76-94EC5D88F68F}"/>
                </a:ext>
              </a:extLst>
            </p:cNvPr>
            <p:cNvSpPr txBox="1">
              <a:spLocks/>
            </p:cNvSpPr>
            <p:nvPr/>
          </p:nvSpPr>
          <p:spPr>
            <a:xfrm>
              <a:off x="411024" y="5384838"/>
              <a:ext cx="4154319" cy="424415"/>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1940103"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FFFFFF"/>
                  </a:solidFill>
                  <a:effectLst/>
                  <a:uLnTx/>
                  <a:uFillTx/>
                  <a:latin typeface="Segoe Sans Display"/>
                  <a:ea typeface="+mn-ea"/>
                  <a:cs typeface="Segoe UI" panose="020B0502040204020203" pitchFamily="34" charset="0"/>
                </a:rPr>
                <a:t>Karima Kanji-Tajdin</a:t>
              </a:r>
              <a:endParaRPr kumimoji="0" lang="en-US" sz="900" b="0" i="0" u="none" strike="noStrike" kern="1200" cap="none" spc="0" normalizeH="0" baseline="0" noProof="0">
                <a:ln>
                  <a:noFill/>
                </a:ln>
                <a:solidFill>
                  <a:srgbClr val="FFFFFF"/>
                </a:solidFill>
                <a:effectLst/>
                <a:uLnTx/>
                <a:uFillTx/>
                <a:latin typeface="Segoe Sans Display"/>
                <a:ea typeface="+mn-ea"/>
                <a:cs typeface="Segoe UI" panose="020B0502040204020203" pitchFamily="34" charset="0"/>
              </a:endParaRPr>
            </a:p>
          </p:txBody>
        </p:sp>
        <p:sp>
          <p:nvSpPr>
            <p:cNvPr id="16" name="Text Placeholder 3">
              <a:extLst>
                <a:ext uri="{FF2B5EF4-FFF2-40B4-BE49-F238E27FC236}">
                  <a16:creationId xmlns:a16="http://schemas.microsoft.com/office/drawing/2014/main" id="{C462D465-6017-7FC0-D111-19B7F296FE4D}"/>
                </a:ext>
              </a:extLst>
            </p:cNvPr>
            <p:cNvSpPr txBox="1">
              <a:spLocks/>
            </p:cNvSpPr>
            <p:nvPr/>
          </p:nvSpPr>
          <p:spPr>
            <a:xfrm>
              <a:off x="397877" y="5674538"/>
              <a:ext cx="4858051" cy="424415"/>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1940103"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FFFFFF"/>
                  </a:solidFill>
                  <a:effectLst/>
                  <a:uLnTx/>
                  <a:uFillTx/>
                  <a:latin typeface="Segoe Sans Display"/>
                  <a:ea typeface="+mn-ea"/>
                  <a:cs typeface="Segoe UI" panose="020B0502040204020203" pitchFamily="34" charset="0"/>
                </a:rPr>
                <a:t>Solution Architect, Power CAT, Copilot Studio</a:t>
              </a:r>
              <a:endParaRPr kumimoji="0" lang="en-US" sz="800" b="0" i="0" u="none" strike="noStrike" kern="1200" cap="none" spc="0" normalizeH="0" baseline="0" noProof="0">
                <a:ln>
                  <a:noFill/>
                </a:ln>
                <a:solidFill>
                  <a:srgbClr val="FFFFFF"/>
                </a:solidFill>
                <a:effectLst/>
                <a:uLnTx/>
                <a:uFillTx/>
                <a:latin typeface="Segoe Sans Display"/>
                <a:ea typeface="+mn-ea"/>
                <a:cs typeface="Segoe UI" panose="020B0502040204020203" pitchFamily="34" charset="0"/>
              </a:endParaRPr>
            </a:p>
          </p:txBody>
        </p:sp>
        <p:pic>
          <p:nvPicPr>
            <p:cNvPr id="17" name="Picture 2">
              <a:extLst>
                <a:ext uri="{FF2B5EF4-FFF2-40B4-BE49-F238E27FC236}">
                  <a16:creationId xmlns:a16="http://schemas.microsoft.com/office/drawing/2014/main" id="{35D47069-0ECF-6B67-642C-4F198371A53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853" t="41595" r="19915" b="7520"/>
            <a:stretch/>
          </p:blipFill>
          <p:spPr bwMode="auto">
            <a:xfrm>
              <a:off x="1984524" y="3486927"/>
              <a:ext cx="1902456" cy="1896199"/>
            </a:xfrm>
            <a:prstGeom prst="rect">
              <a:avLst/>
            </a:prstGeom>
            <a:noFill/>
            <a:extLst>
              <a:ext uri="{909E8E84-426E-40DD-AFC4-6F175D3DCCD1}">
                <a14:hiddenFill xmlns:a14="http://schemas.microsoft.com/office/drawing/2010/main">
                  <a:solidFill>
                    <a:srgbClr val="FFFFFF"/>
                  </a:solidFill>
                </a14:hiddenFill>
              </a:ext>
            </a:extLst>
          </p:spPr>
        </p:pic>
        <p:pic>
          <p:nvPicPr>
            <p:cNvPr id="18" name="Content Placeholder 14" descr="A person smiling for a picture">
              <a:extLst>
                <a:ext uri="{FF2B5EF4-FFF2-40B4-BE49-F238E27FC236}">
                  <a16:creationId xmlns:a16="http://schemas.microsoft.com/office/drawing/2014/main" id="{55FBC731-BC28-E9D5-7341-035164E89702}"/>
                </a:ext>
              </a:extLst>
            </p:cNvPr>
            <p:cNvPicPr>
              <a:picLocks noChangeAspect="1"/>
            </p:cNvPicPr>
            <p:nvPr/>
          </p:nvPicPr>
          <p:blipFill rotWithShape="1">
            <a:blip r:embed="rId5"/>
            <a:srcRect l="8276" r="9871" b="3"/>
            <a:stretch/>
          </p:blipFill>
          <p:spPr>
            <a:xfrm>
              <a:off x="511825" y="3486927"/>
              <a:ext cx="1345561" cy="1894488"/>
            </a:xfrm>
            <a:prstGeom prst="rect">
              <a:avLst/>
            </a:prstGeom>
          </p:spPr>
        </p:pic>
      </p:grpSp>
    </p:spTree>
    <p:extLst>
      <p:ext uri="{BB962C8B-B14F-4D97-AF65-F5344CB8AC3E}">
        <p14:creationId xmlns:p14="http://schemas.microsoft.com/office/powerpoint/2010/main" val="710921939"/>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38C94-6F99-0D60-B5D9-DADF17890483}"/>
            </a:ext>
          </a:extLst>
        </p:cNvPr>
        <p:cNvGrpSpPr/>
        <p:nvPr/>
      </p:nvGrpSpPr>
      <p:grpSpPr>
        <a:xfrm>
          <a:off x="0" y="0"/>
          <a:ext cx="0" cy="0"/>
          <a:chOff x="0" y="0"/>
          <a:chExt cx="0" cy="0"/>
        </a:xfrm>
      </p:grpSpPr>
      <p:pic>
        <p:nvPicPr>
          <p:cNvPr id="2" name="Picture 1" descr="A diagram of agents&#10;&#10;AI-generated content may be incorrect.">
            <a:extLst>
              <a:ext uri="{FF2B5EF4-FFF2-40B4-BE49-F238E27FC236}">
                <a16:creationId xmlns:a16="http://schemas.microsoft.com/office/drawing/2014/main" id="{79878B5F-7BF1-AC9E-E4EB-2CFA2E32CD10}"/>
              </a:ext>
            </a:extLst>
          </p:cNvPr>
          <p:cNvPicPr>
            <a:picLocks noChangeAspect="1"/>
          </p:cNvPicPr>
          <p:nvPr/>
        </p:nvPicPr>
        <p:blipFill>
          <a:blip r:embed="rId3"/>
          <a:stretch>
            <a:fillRect/>
          </a:stretch>
        </p:blipFill>
        <p:spPr>
          <a:xfrm>
            <a:off x="287836" y="1224695"/>
            <a:ext cx="3248525" cy="1866568"/>
          </a:xfrm>
          <a:prstGeom prst="rect">
            <a:avLst/>
          </a:prstGeom>
        </p:spPr>
      </p:pic>
      <p:sp>
        <p:nvSpPr>
          <p:cNvPr id="4" name="Rectangle 3">
            <a:extLst>
              <a:ext uri="{FF2B5EF4-FFF2-40B4-BE49-F238E27FC236}">
                <a16:creationId xmlns:a16="http://schemas.microsoft.com/office/drawing/2014/main" id="{9D01CA08-0B49-7386-A749-5D5743F127D1}"/>
              </a:ext>
            </a:extLst>
          </p:cNvPr>
          <p:cNvSpPr/>
          <p:nvPr/>
        </p:nvSpPr>
        <p:spPr bwMode="auto">
          <a:xfrm>
            <a:off x="6671574" y="2240352"/>
            <a:ext cx="5016500" cy="891342"/>
          </a:xfrm>
          <a:prstGeom prst="rect">
            <a:avLst/>
          </a:prstGeom>
          <a:solidFill>
            <a:schemeClr val="bg2">
              <a:lumMod val="50000"/>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000000"/>
              </a:solidFill>
              <a:ea typeface="Segoe UI" pitchFamily="34" charset="0"/>
              <a:cs typeface="Segoe UI" pitchFamily="34" charset="0"/>
            </a:endParaRPr>
          </a:p>
        </p:txBody>
      </p:sp>
      <p:sp>
        <p:nvSpPr>
          <p:cNvPr id="6" name="Rectangle 5">
            <a:extLst>
              <a:ext uri="{FF2B5EF4-FFF2-40B4-BE49-F238E27FC236}">
                <a16:creationId xmlns:a16="http://schemas.microsoft.com/office/drawing/2014/main" id="{83A2E03C-3624-8559-83C8-BDA11ED7E4F9}"/>
              </a:ext>
            </a:extLst>
          </p:cNvPr>
          <p:cNvSpPr/>
          <p:nvPr/>
        </p:nvSpPr>
        <p:spPr bwMode="auto">
          <a:xfrm>
            <a:off x="6654905" y="3214398"/>
            <a:ext cx="5016500" cy="723116"/>
          </a:xfrm>
          <a:prstGeom prst="rect">
            <a:avLst/>
          </a:prstGeom>
          <a:solidFill>
            <a:schemeClr val="bg2">
              <a:lumMod val="50000"/>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000000"/>
              </a:solidFill>
              <a:ea typeface="Segoe UI" pitchFamily="34" charset="0"/>
              <a:cs typeface="Segoe UI" pitchFamily="34" charset="0"/>
            </a:endParaRPr>
          </a:p>
        </p:txBody>
      </p:sp>
      <p:sp>
        <p:nvSpPr>
          <p:cNvPr id="9" name="Rectangle 8">
            <a:extLst>
              <a:ext uri="{FF2B5EF4-FFF2-40B4-BE49-F238E27FC236}">
                <a16:creationId xmlns:a16="http://schemas.microsoft.com/office/drawing/2014/main" id="{1029597D-6D52-0D8F-FAE3-D35BD5F92A4B}"/>
              </a:ext>
            </a:extLst>
          </p:cNvPr>
          <p:cNvSpPr/>
          <p:nvPr/>
        </p:nvSpPr>
        <p:spPr bwMode="auto">
          <a:xfrm>
            <a:off x="6671574" y="4020219"/>
            <a:ext cx="5016500" cy="737073"/>
          </a:xfrm>
          <a:prstGeom prst="rect">
            <a:avLst/>
          </a:prstGeom>
          <a:solidFill>
            <a:schemeClr val="bg2">
              <a:lumMod val="50000"/>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000000"/>
              </a:solidFill>
              <a:ea typeface="Segoe UI" pitchFamily="34" charset="0"/>
              <a:cs typeface="Segoe UI" pitchFamily="34" charset="0"/>
            </a:endParaRPr>
          </a:p>
        </p:txBody>
      </p:sp>
      <p:sp>
        <p:nvSpPr>
          <p:cNvPr id="12" name="Rectangle 11">
            <a:extLst>
              <a:ext uri="{FF2B5EF4-FFF2-40B4-BE49-F238E27FC236}">
                <a16:creationId xmlns:a16="http://schemas.microsoft.com/office/drawing/2014/main" id="{B7C43787-A32A-74D0-12C5-9119D63F9A73}"/>
              </a:ext>
            </a:extLst>
          </p:cNvPr>
          <p:cNvSpPr/>
          <p:nvPr/>
        </p:nvSpPr>
        <p:spPr bwMode="auto">
          <a:xfrm>
            <a:off x="6671574" y="1098909"/>
            <a:ext cx="5016500" cy="1080087"/>
          </a:xfrm>
          <a:prstGeom prst="rect">
            <a:avLst/>
          </a:prstGeom>
          <a:solidFill>
            <a:schemeClr val="bg2">
              <a:lumMod val="50000"/>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000000"/>
              </a:solidFill>
              <a:ea typeface="Segoe UI" pitchFamily="34" charset="0"/>
              <a:cs typeface="Segoe UI" pitchFamily="34" charset="0"/>
            </a:endParaRPr>
          </a:p>
        </p:txBody>
      </p:sp>
      <p:sp>
        <p:nvSpPr>
          <p:cNvPr id="14" name="Rectangle 13">
            <a:extLst>
              <a:ext uri="{FF2B5EF4-FFF2-40B4-BE49-F238E27FC236}">
                <a16:creationId xmlns:a16="http://schemas.microsoft.com/office/drawing/2014/main" id="{88199454-3C48-DAD0-6886-2B9D28FF4624}"/>
              </a:ext>
            </a:extLst>
          </p:cNvPr>
          <p:cNvSpPr/>
          <p:nvPr/>
        </p:nvSpPr>
        <p:spPr bwMode="auto">
          <a:xfrm>
            <a:off x="6657197" y="5746190"/>
            <a:ext cx="5016500" cy="847798"/>
          </a:xfrm>
          <a:prstGeom prst="rect">
            <a:avLst/>
          </a:prstGeom>
          <a:solidFill>
            <a:schemeClr val="bg2">
              <a:lumMod val="50000"/>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000000"/>
              </a:solidFill>
              <a:ea typeface="Segoe UI" pitchFamily="34" charset="0"/>
              <a:cs typeface="Segoe UI" pitchFamily="34" charset="0"/>
            </a:endParaRPr>
          </a:p>
        </p:txBody>
      </p:sp>
      <p:sp>
        <p:nvSpPr>
          <p:cNvPr id="20" name="Rounded Rectangle 6">
            <a:extLst>
              <a:ext uri="{FF2B5EF4-FFF2-40B4-BE49-F238E27FC236}">
                <a16:creationId xmlns:a16="http://schemas.microsoft.com/office/drawing/2014/main" id="{E35B2099-72C6-7663-83BD-D48119143E43}"/>
              </a:ext>
            </a:extLst>
          </p:cNvPr>
          <p:cNvSpPr/>
          <p:nvPr/>
        </p:nvSpPr>
        <p:spPr bwMode="auto">
          <a:xfrm rot="-360000">
            <a:off x="669102" y="4695900"/>
            <a:ext cx="3206871" cy="1816821"/>
          </a:xfrm>
          <a:prstGeom prst="roundRect">
            <a:avLst>
              <a:gd name="adj" fmla="val 2797"/>
            </a:avLst>
          </a:prstGeom>
          <a:blipFill dpi="0" rotWithShape="1">
            <a:blip r:embed="rId4" cstate="print">
              <a:extLst>
                <a:ext uri="{28A0092B-C50C-407E-A947-70E740481C1C}">
                  <a14:useLocalDpi xmlns:a14="http://schemas.microsoft.com/office/drawing/2010/main" val="0"/>
                </a:ext>
              </a:extLst>
            </a:blip>
            <a:srcRect/>
            <a:stretch>
              <a:fillRect/>
            </a:stretch>
          </a:blipFill>
          <a:ln>
            <a:noFill/>
            <a:headEnd type="none" w="med" len="med"/>
            <a:tailEnd type="none" w="med" len="med"/>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u="sng" err="1">
              <a:solidFill>
                <a:srgbClr val="FFFFFF"/>
              </a:solidFill>
              <a:ea typeface="Segoe UI" pitchFamily="34" charset="0"/>
              <a:cs typeface="Segoe UI" pitchFamily="34" charset="0"/>
            </a:endParaRPr>
          </a:p>
        </p:txBody>
      </p:sp>
      <p:sp>
        <p:nvSpPr>
          <p:cNvPr id="24" name="Rounded Rectangle 7">
            <a:extLst>
              <a:ext uri="{FF2B5EF4-FFF2-40B4-BE49-F238E27FC236}">
                <a16:creationId xmlns:a16="http://schemas.microsoft.com/office/drawing/2014/main" id="{C6954CA2-3065-3461-3D05-10191971690C}"/>
              </a:ext>
            </a:extLst>
          </p:cNvPr>
          <p:cNvSpPr/>
          <p:nvPr/>
        </p:nvSpPr>
        <p:spPr bwMode="auto">
          <a:xfrm rot="-240000">
            <a:off x="874307" y="2267616"/>
            <a:ext cx="3206871" cy="1816821"/>
          </a:xfrm>
          <a:prstGeom prst="roundRect">
            <a:avLst>
              <a:gd name="adj" fmla="val 2797"/>
            </a:avLst>
          </a:prstGeom>
          <a:blipFill dpi="0" rotWithShape="1">
            <a:blip r:embed="rId5" cstate="print">
              <a:extLst>
                <a:ext uri="{28A0092B-C50C-407E-A947-70E740481C1C}">
                  <a14:useLocalDpi xmlns:a14="http://schemas.microsoft.com/office/drawing/2010/main" val="0"/>
                </a:ext>
              </a:extLst>
            </a:blip>
            <a:srcRect/>
            <a:stretch>
              <a:fillRect/>
            </a:stretch>
          </a:blipFill>
          <a:ln>
            <a:noFill/>
            <a:headEnd type="none" w="med" len="med"/>
            <a:tailEnd type="none" w="med" len="med"/>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u="sng" err="1">
              <a:solidFill>
                <a:srgbClr val="FFFFFF"/>
              </a:solidFill>
              <a:ea typeface="Segoe UI" pitchFamily="34" charset="0"/>
              <a:cs typeface="Segoe UI" pitchFamily="34" charset="0"/>
            </a:endParaRPr>
          </a:p>
        </p:txBody>
      </p:sp>
      <p:pic>
        <p:nvPicPr>
          <p:cNvPr id="3" name="Picture 2" descr="A screenshot of a computer screen&#10;&#10;AI-generated content may be incorrect.">
            <a:extLst>
              <a:ext uri="{FF2B5EF4-FFF2-40B4-BE49-F238E27FC236}">
                <a16:creationId xmlns:a16="http://schemas.microsoft.com/office/drawing/2014/main" id="{A81D28C9-8857-8658-B08F-430CEDA03332}"/>
              </a:ext>
            </a:extLst>
          </p:cNvPr>
          <p:cNvPicPr>
            <a:picLocks noChangeAspect="1"/>
          </p:cNvPicPr>
          <p:nvPr/>
        </p:nvPicPr>
        <p:blipFill>
          <a:blip r:embed="rId6"/>
          <a:stretch>
            <a:fillRect/>
          </a:stretch>
        </p:blipFill>
        <p:spPr>
          <a:xfrm>
            <a:off x="75779" y="3338618"/>
            <a:ext cx="3580063" cy="1747922"/>
          </a:xfrm>
          <a:prstGeom prst="rect">
            <a:avLst/>
          </a:prstGeom>
        </p:spPr>
      </p:pic>
      <p:sp>
        <p:nvSpPr>
          <p:cNvPr id="5" name="Rectangle 4">
            <a:extLst>
              <a:ext uri="{FF2B5EF4-FFF2-40B4-BE49-F238E27FC236}">
                <a16:creationId xmlns:a16="http://schemas.microsoft.com/office/drawing/2014/main" id="{4C7DB819-6E70-A42D-5E2C-D08C2CC206AC}"/>
              </a:ext>
            </a:extLst>
          </p:cNvPr>
          <p:cNvSpPr/>
          <p:nvPr/>
        </p:nvSpPr>
        <p:spPr bwMode="auto">
          <a:xfrm>
            <a:off x="4366914" y="0"/>
            <a:ext cx="7825086" cy="8150737"/>
          </a:xfrm>
          <a:prstGeom prst="rect">
            <a:avLst/>
          </a:prstGeom>
          <a:solidFill>
            <a:srgbClr val="808080">
              <a:alpha val="14902"/>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p:txBody>
      </p:sp>
      <p:sp>
        <p:nvSpPr>
          <p:cNvPr id="7" name="TextBox 6">
            <a:extLst>
              <a:ext uri="{FF2B5EF4-FFF2-40B4-BE49-F238E27FC236}">
                <a16:creationId xmlns:a16="http://schemas.microsoft.com/office/drawing/2014/main" id="{929F1398-D271-DF3D-278D-7A2B75701EDC}"/>
              </a:ext>
            </a:extLst>
          </p:cNvPr>
          <p:cNvSpPr txBox="1"/>
          <p:nvPr/>
        </p:nvSpPr>
        <p:spPr>
          <a:xfrm>
            <a:off x="4993200" y="5645970"/>
            <a:ext cx="3468963" cy="307777"/>
          </a:xfrm>
          <a:prstGeom prst="rect">
            <a:avLst/>
          </a:prstGeom>
          <a:noFill/>
        </p:spPr>
        <p:txBody>
          <a:bodyPr wrap="none" lIns="0" tIns="0" rIns="0" bIns="0" rtlCol="0" anchor="t">
            <a:spAutoFit/>
          </a:bodyPr>
          <a:lstStyle>
            <a:defPPr>
              <a:defRPr lang="en-US"/>
            </a:defPPr>
            <a:lvl1pPr>
              <a:defRPr sz="2400">
                <a:solidFill>
                  <a:srgbClr val="00B1F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B0F0"/>
                </a:solidFill>
                <a:effectLst/>
                <a:uLnTx/>
                <a:uFillTx/>
                <a:latin typeface="Segoe UI"/>
                <a:ea typeface="+mn-ea"/>
                <a:cs typeface="+mn-cs"/>
                <a:hlinkClick r:id="rId7">
                  <a:extLst>
                    <a:ext uri="{A12FA001-AC4F-418D-AE19-62706E023703}">
                      <ahyp:hlinkClr xmlns:ahyp="http://schemas.microsoft.com/office/drawing/2018/hyperlinkcolor" val="tx"/>
                    </a:ext>
                  </a:extLst>
                </a:hlinkClick>
              </a:rPr>
              <a:t>aka.ms/PowerCAT/AIWebinars </a:t>
            </a:r>
            <a:endParaRPr kumimoji="0" lang="en-US" sz="2000" b="0" i="0" u="none" strike="noStrike" kern="1200" cap="none" spc="0" normalizeH="0" baseline="0" noProof="0">
              <a:ln>
                <a:noFill/>
              </a:ln>
              <a:solidFill>
                <a:srgbClr val="00B0F0"/>
              </a:solidFill>
              <a:effectLst/>
              <a:uLnTx/>
              <a:uFillTx/>
              <a:latin typeface="Segoe UI"/>
              <a:ea typeface="+mn-ea"/>
              <a:cs typeface="+mn-cs"/>
            </a:endParaRPr>
          </a:p>
        </p:txBody>
      </p:sp>
      <p:sp>
        <p:nvSpPr>
          <p:cNvPr id="8" name="Title 1">
            <a:extLst>
              <a:ext uri="{FF2B5EF4-FFF2-40B4-BE49-F238E27FC236}">
                <a16:creationId xmlns:a16="http://schemas.microsoft.com/office/drawing/2014/main" id="{2D304E0B-5285-8BAE-2203-17732F5750BE}"/>
              </a:ext>
            </a:extLst>
          </p:cNvPr>
          <p:cNvSpPr txBox="1">
            <a:spLocks/>
          </p:cNvSpPr>
          <p:nvPr/>
        </p:nvSpPr>
        <p:spPr>
          <a:xfrm>
            <a:off x="397330" y="204338"/>
            <a:ext cx="8136802"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50" normalizeH="0" baseline="0" noProof="0">
                <a:ln w="3175">
                  <a:noFill/>
                </a:ln>
                <a:solidFill>
                  <a:srgbClr val="FFFFFF"/>
                </a:solidFill>
                <a:effectLst/>
                <a:uLnTx/>
                <a:uFillTx/>
                <a:latin typeface="Segoe UI"/>
                <a:ea typeface="+mn-ea"/>
                <a:cs typeface="Segoe UI"/>
              </a:rPr>
              <a:t>Power CAT </a:t>
            </a:r>
            <a:r>
              <a:rPr lang="en-US" sz="3600" b="1">
                <a:ln w="3175">
                  <a:noFill/>
                </a:ln>
                <a:gradFill flip="none" rotWithShape="1">
                  <a:gsLst>
                    <a:gs pos="0">
                      <a:srgbClr val="006BEB"/>
                    </a:gs>
                    <a:gs pos="50000">
                      <a:srgbClr val="CF43A2"/>
                    </a:gs>
                    <a:gs pos="100000">
                      <a:srgbClr val="F09F52"/>
                    </a:gs>
                  </a:gsLst>
                  <a:lin ang="0" scaled="1"/>
                  <a:tileRect/>
                </a:gradFill>
                <a:latin typeface="Segoe UI" panose="020B0502040204020203" pitchFamily="34" charset="0"/>
              </a:rPr>
              <a:t>Interactive AI Webinars</a:t>
            </a:r>
            <a:endParaRPr kumimoji="0" lang="en-US" sz="3600" b="1" i="0" u="none" strike="noStrike" kern="1200" cap="none" spc="-50" normalizeH="0" baseline="0" noProof="0">
              <a:ln w="3175">
                <a:noFill/>
              </a:ln>
              <a:solidFill>
                <a:srgbClr val="00B0F0"/>
              </a:solidFill>
              <a:effectLst/>
              <a:uLnTx/>
              <a:uFillTx/>
              <a:latin typeface="Segoe UI"/>
              <a:ea typeface="+mn-ea"/>
              <a:cs typeface="Segoe UI" pitchFamily="34" charset="0"/>
            </a:endParaRPr>
          </a:p>
        </p:txBody>
      </p:sp>
      <p:pic>
        <p:nvPicPr>
          <p:cNvPr id="10" name="Picture 2" descr="Scan me!">
            <a:extLst>
              <a:ext uri="{FF2B5EF4-FFF2-40B4-BE49-F238E27FC236}">
                <a16:creationId xmlns:a16="http://schemas.microsoft.com/office/drawing/2014/main" id="{40704D98-8383-D8B5-D676-F7FCF6AC8BC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50608" y="5368599"/>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78122FA5-EE58-FD69-FE80-93E03650D961}"/>
              </a:ext>
            </a:extLst>
          </p:cNvPr>
          <p:cNvSpPr txBox="1"/>
          <p:nvPr/>
        </p:nvSpPr>
        <p:spPr>
          <a:xfrm>
            <a:off x="4545410" y="1868903"/>
            <a:ext cx="7402301" cy="954107"/>
          </a:xfrm>
          <a:prstGeom prst="rect">
            <a:avLst/>
          </a:prstGeom>
          <a:noFill/>
        </p:spPr>
        <p:txBody>
          <a:bodyPr wrap="square" lIns="91440" tIns="45720" rIns="91440" bIns="45720" anchor="t">
            <a:spAutoFit/>
          </a:bodyPr>
          <a:lstStyle/>
          <a:p>
            <a:pPr>
              <a:defRPr/>
            </a:pPr>
            <a:r>
              <a:rPr kumimoji="0" lang="en-US" sz="2800" b="1" i="0" u="none" strike="noStrike" kern="1200" cap="none" spc="0" normalizeH="0" baseline="0" noProof="0">
                <a:ln>
                  <a:noFill/>
                </a:ln>
                <a:solidFill>
                  <a:srgbClr val="E5816C"/>
                </a:solidFill>
                <a:effectLst/>
                <a:uLnTx/>
                <a:uFillTx/>
                <a:latin typeface="Segoe UI"/>
                <a:ea typeface="Calibri" panose="020F0502020204030204"/>
                <a:cs typeface="Segoe UI"/>
              </a:rPr>
              <a:t>August 20</a:t>
            </a:r>
            <a:r>
              <a:rPr kumimoji="0" lang="en-US" sz="2800" b="0" i="0" u="none" strike="noStrike" kern="1200" cap="none" spc="0" normalizeH="0" baseline="0" noProof="0">
                <a:ln>
                  <a:noFill/>
                </a:ln>
                <a:solidFill>
                  <a:srgbClr val="FFFFFF"/>
                </a:solidFill>
                <a:effectLst/>
                <a:uLnTx/>
                <a:uFillTx/>
                <a:latin typeface="Segoe UI"/>
                <a:ea typeface="Calibri" panose="020F0502020204030204"/>
                <a:cs typeface="Segoe UI"/>
              </a:rPr>
              <a:t>: </a:t>
            </a:r>
            <a:r>
              <a:rPr kumimoji="0" lang="en-US" sz="2800" b="1" i="0" u="none" strike="noStrike" kern="1200" cap="none" spc="0" normalizeH="0" baseline="0" noProof="0">
                <a:ln>
                  <a:noFill/>
                </a:ln>
                <a:solidFill>
                  <a:srgbClr val="FFFFFF"/>
                </a:solidFill>
                <a:effectLst/>
                <a:uLnTx/>
                <a:uFillTx/>
                <a:latin typeface="Segoe UI"/>
                <a:cs typeface="Segoe UI"/>
              </a:rPr>
              <a:t>Enterprise Grade Agent Design With Copilot Studio (part 2)</a:t>
            </a:r>
          </a:p>
        </p:txBody>
      </p:sp>
      <p:sp>
        <p:nvSpPr>
          <p:cNvPr id="16" name="TextBox 17">
            <a:extLst>
              <a:ext uri="{FF2B5EF4-FFF2-40B4-BE49-F238E27FC236}">
                <a16:creationId xmlns:a16="http://schemas.microsoft.com/office/drawing/2014/main" id="{046BDEE2-78E4-3996-DA1C-07C5A4440AF9}"/>
              </a:ext>
            </a:extLst>
          </p:cNvPr>
          <p:cNvSpPr txBox="1"/>
          <p:nvPr/>
        </p:nvSpPr>
        <p:spPr>
          <a:xfrm>
            <a:off x="4606297" y="3311591"/>
            <a:ext cx="7049755" cy="523220"/>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800" b="1">
                <a:solidFill>
                  <a:srgbClr val="E5816C"/>
                </a:solidFill>
                <a:latin typeface="Segoe UI"/>
                <a:ea typeface="Calibri" panose="020F0502020204030204"/>
                <a:cs typeface="Segoe UI"/>
              </a:rPr>
              <a:t>August 27</a:t>
            </a:r>
            <a:r>
              <a:rPr kumimoji="0" lang="en-US" sz="2800" b="0" i="0" u="none" strike="noStrike" kern="1200" cap="none" spc="0" normalizeH="0" baseline="0" noProof="0">
                <a:ln>
                  <a:noFill/>
                </a:ln>
                <a:solidFill>
                  <a:srgbClr val="FFFFFF"/>
                </a:solidFill>
                <a:effectLst/>
                <a:uLnTx/>
                <a:uFillTx/>
                <a:latin typeface="Segoe UI"/>
                <a:ea typeface="Calibri" panose="020F0502020204030204"/>
                <a:cs typeface="Segoe UI"/>
              </a:rPr>
              <a:t>: </a:t>
            </a:r>
            <a:r>
              <a:rPr lang="en-US" sz="2800" b="1">
                <a:solidFill>
                  <a:srgbClr val="FFFFFF"/>
                </a:solidFill>
                <a:latin typeface="Segoe UI"/>
                <a:ea typeface="Calibri"/>
                <a:cs typeface="Segoe UI"/>
              </a:rPr>
              <a:t>Copilot</a:t>
            </a:r>
            <a:r>
              <a:rPr lang="en-US" sz="2800" b="1">
                <a:solidFill>
                  <a:srgbClr val="FFFFFF"/>
                </a:solidFill>
                <a:latin typeface="Segoe UI"/>
                <a:cs typeface="Segoe UI"/>
              </a:rPr>
              <a:t> Studio Kit in Action</a:t>
            </a:r>
            <a:endParaRPr lang="en-US" sz="2800" b="1" i="0" u="none" strike="noStrike" kern="1200" cap="none" spc="0" normalizeH="0" baseline="0" noProof="0">
              <a:ln>
                <a:noFill/>
              </a:ln>
              <a:solidFill>
                <a:srgbClr val="FFFFFF"/>
              </a:solidFill>
              <a:effectLst/>
              <a:uLnTx/>
              <a:uFillTx/>
              <a:latin typeface="Segoe UI"/>
              <a:cs typeface="Segoe UI"/>
            </a:endParaRPr>
          </a:p>
        </p:txBody>
      </p:sp>
    </p:spTree>
    <p:extLst>
      <p:ext uri="{BB962C8B-B14F-4D97-AF65-F5344CB8AC3E}">
        <p14:creationId xmlns:p14="http://schemas.microsoft.com/office/powerpoint/2010/main" val="2103733088"/>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70296-94F0-56B8-5F7F-D1DBDA0AE2E5}"/>
            </a:ext>
          </a:extLst>
        </p:cNvPr>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AF4B03FC-92D5-81E3-2CB8-399224C3B00D}"/>
              </a:ext>
            </a:extLst>
          </p:cNvPr>
          <p:cNvGraphicFramePr>
            <a:graphicFrameLocks noGrp="1"/>
          </p:cNvGraphicFramePr>
          <p:nvPr/>
        </p:nvGraphicFramePr>
        <p:xfrm>
          <a:off x="6275576" y="1225914"/>
          <a:ext cx="5630210" cy="4981047"/>
        </p:xfrm>
        <a:graphic>
          <a:graphicData uri="http://schemas.openxmlformats.org/drawingml/2006/table">
            <a:tbl>
              <a:tblPr firstRow="1" bandRow="1">
                <a:noFill/>
                <a:tableStyleId>{5C22544A-7EE6-4342-B048-85BDC9FD1C3A}</a:tableStyleId>
              </a:tblPr>
              <a:tblGrid>
                <a:gridCol w="5630210">
                  <a:extLst>
                    <a:ext uri="{9D8B030D-6E8A-4147-A177-3AD203B41FA5}">
                      <a16:colId xmlns:a16="http://schemas.microsoft.com/office/drawing/2014/main" val="1334774659"/>
                    </a:ext>
                  </a:extLst>
                </a:gridCol>
              </a:tblGrid>
              <a:tr h="444130">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200" b="0" kern="1200" cap="all" spc="150">
                          <a:solidFill>
                            <a:schemeClr val="lt1"/>
                          </a:solidFill>
                          <a:latin typeface="+mn-lt"/>
                          <a:ea typeface="+mn-ea"/>
                          <a:cs typeface="+mn-cs"/>
                        </a:rPr>
                        <a:t>Agenda </a:t>
                      </a:r>
                    </a:p>
                  </a:txBody>
                  <a:tcPr marL="117805" marR="117805" marT="117805" marB="117805" anchor="ctr">
                    <a:lnL w="12700" cmpd="sng">
                      <a:solidFill>
                        <a:schemeClr val="tx1"/>
                      </a:solidFill>
                    </a:lnL>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solidFill>
                      <a:srgbClr val="505356"/>
                    </a:solidFill>
                  </a:tcPr>
                </a:tc>
                <a:extLst>
                  <a:ext uri="{0D108BD9-81ED-4DB2-BD59-A6C34878D82A}">
                    <a16:rowId xmlns:a16="http://schemas.microsoft.com/office/drawing/2014/main" val="1755849970"/>
                  </a:ext>
                </a:extLst>
              </a:tr>
              <a:tr h="3034478">
                <a:tc>
                  <a:txBody>
                    <a:bodyPr/>
                    <a:lstStyle/>
                    <a:p>
                      <a:pPr marL="0" lvl="0" indent="0" algn="l">
                        <a:lnSpc>
                          <a:spcPct val="100000"/>
                        </a:lnSpc>
                        <a:spcBef>
                          <a:spcPts val="600"/>
                        </a:spcBef>
                        <a:spcAft>
                          <a:spcPts val="600"/>
                        </a:spcAft>
                        <a:buNone/>
                      </a:pPr>
                      <a:r>
                        <a:rPr lang="en-US" sz="1400" b="1" i="0" u="none" strike="noStrike" kern="1200" cap="none" spc="0" noProof="0">
                          <a:solidFill>
                            <a:schemeClr val="bg2"/>
                          </a:solidFill>
                          <a:effectLst/>
                          <a:latin typeface="Segoe UI"/>
                        </a:rPr>
                        <a:t>Day 1 – What does success look like?</a:t>
                      </a:r>
                      <a:endParaRPr lang="en-US" sz="1400" cap="none" spc="0">
                        <a:solidFill>
                          <a:schemeClr val="bg2"/>
                        </a:solidFill>
                      </a:endParaRPr>
                    </a:p>
                    <a:p>
                      <a:pPr marL="0" marR="0" lvl="2" indent="0" algn="l" rtl="0">
                        <a:lnSpc>
                          <a:spcPct val="100000"/>
                        </a:lnSpc>
                        <a:spcBef>
                          <a:spcPts val="600"/>
                        </a:spcBef>
                        <a:spcAft>
                          <a:spcPts val="600"/>
                        </a:spcAft>
                        <a:buClrTx/>
                        <a:buSzTx/>
                        <a:buFont typeface="+mj-lt"/>
                        <a:buNone/>
                      </a:pPr>
                      <a:r>
                        <a:rPr lang="en-US" sz="1400" b="0" i="0" u="none" strike="noStrike" kern="1200" cap="none" spc="0" noProof="0">
                          <a:solidFill>
                            <a:schemeClr val="bg2"/>
                          </a:solidFill>
                          <a:effectLst/>
                          <a:latin typeface="+mn-lt"/>
                          <a:ea typeface="+mn-ea"/>
                          <a:cs typeface="+mn-cs"/>
                        </a:rPr>
                        <a:t>Share product strategy, new product capabilities, and learnings from successful customer implementations</a:t>
                      </a:r>
                      <a:endParaRPr lang="en-US" sz="1400" b="1" i="0" u="none" strike="noStrike" kern="1200" cap="none" spc="0">
                        <a:solidFill>
                          <a:schemeClr val="bg2"/>
                        </a:solidFill>
                        <a:effectLst/>
                        <a:latin typeface="Segoe UI"/>
                        <a:ea typeface="+mn-ea"/>
                        <a:cs typeface="+mn-cs"/>
                      </a:endParaRPr>
                    </a:p>
                    <a:p>
                      <a:pPr marL="0" lvl="2" indent="0" algn="l">
                        <a:lnSpc>
                          <a:spcPct val="100000"/>
                        </a:lnSpc>
                        <a:spcBef>
                          <a:spcPts val="600"/>
                        </a:spcBef>
                        <a:spcAft>
                          <a:spcPts val="600"/>
                        </a:spcAft>
                        <a:buFont typeface="+mj-lt"/>
                        <a:buNone/>
                      </a:pPr>
                      <a:r>
                        <a:rPr lang="en-US" sz="1400" b="1" i="0" u="none" strike="noStrike" kern="1200" cap="none" spc="0">
                          <a:solidFill>
                            <a:schemeClr val="bg2"/>
                          </a:solidFill>
                          <a:effectLst/>
                          <a:latin typeface="Segoe UI"/>
                          <a:ea typeface="+mn-ea"/>
                          <a:cs typeface="+mn-cs"/>
                        </a:rPr>
                        <a:t>Day 2 – How to implement successfully?</a:t>
                      </a:r>
                    </a:p>
                    <a:p>
                      <a:pPr marL="0" marR="0" lvl="0" indent="0" algn="l" defTabSz="932742" rtl="0" eaLnBrk="1" fontAlgn="auto" latinLnBrk="0" hangingPunct="1">
                        <a:lnSpc>
                          <a:spcPct val="100000"/>
                        </a:lnSpc>
                        <a:spcBef>
                          <a:spcPts val="600"/>
                        </a:spcBef>
                        <a:spcAft>
                          <a:spcPts val="600"/>
                        </a:spcAft>
                        <a:buClrTx/>
                        <a:buSzTx/>
                        <a:buFontTx/>
                        <a:buNone/>
                        <a:tabLst/>
                        <a:defRPr/>
                      </a:pPr>
                      <a:r>
                        <a:rPr lang="en-US" sz="1400" b="0" i="0" u="none" strike="noStrike" kern="1200" cap="none" spc="0" noProof="0">
                          <a:solidFill>
                            <a:schemeClr val="bg2"/>
                          </a:solidFill>
                          <a:effectLst/>
                          <a:latin typeface="+mn-lt"/>
                          <a:ea typeface="+mn-ea"/>
                          <a:cs typeface="+mn-cs"/>
                        </a:rPr>
                        <a:t>Provide education on CAT playbook (Copilot Studio Implementation Guide) to architect, develop, govern, and deploy better solutions</a:t>
                      </a:r>
                      <a:endParaRPr lang="en-US" sz="1400" b="1" i="0" u="none" strike="noStrike" kern="1200" cap="none" spc="0" noProof="0">
                        <a:solidFill>
                          <a:schemeClr val="bg2"/>
                        </a:solidFill>
                        <a:effectLst/>
                        <a:latin typeface="Segoe UI"/>
                        <a:ea typeface="+mn-ea"/>
                        <a:cs typeface="+mn-cs"/>
                      </a:endParaRPr>
                    </a:p>
                    <a:p>
                      <a:pPr marL="0" lvl="0" indent="0" algn="l" defTabSz="932742" rtl="0" eaLnBrk="1" latinLnBrk="0" hangingPunct="1">
                        <a:lnSpc>
                          <a:spcPct val="100000"/>
                        </a:lnSpc>
                        <a:spcBef>
                          <a:spcPts val="600"/>
                        </a:spcBef>
                        <a:spcAft>
                          <a:spcPts val="600"/>
                        </a:spcAft>
                        <a:buNone/>
                      </a:pPr>
                      <a:r>
                        <a:rPr lang="en-US" sz="1400" b="1" i="0" u="none" strike="noStrike" kern="1200" cap="none" spc="0" noProof="0">
                          <a:solidFill>
                            <a:schemeClr val="bg2"/>
                          </a:solidFill>
                          <a:effectLst/>
                          <a:latin typeface="Segoe UI"/>
                          <a:ea typeface="+mn-ea"/>
                          <a:cs typeface="+mn-cs"/>
                        </a:rPr>
                        <a:t>Day 3 – What capabilities to use to implement successfully?</a:t>
                      </a:r>
                      <a:endParaRPr lang="en-US" sz="1400" b="1" i="0" u="none" strike="noStrike" kern="1200" cap="none" spc="0">
                        <a:solidFill>
                          <a:schemeClr val="bg2"/>
                        </a:solidFill>
                        <a:effectLst/>
                        <a:latin typeface="+mn-lt"/>
                        <a:ea typeface="+mn-ea"/>
                        <a:cs typeface="+mn-cs"/>
                      </a:endParaRPr>
                    </a:p>
                    <a:p>
                      <a:pPr marL="0" lvl="0" indent="0" algn="l" defTabSz="932742" rtl="0" eaLnBrk="1" latinLnBrk="0" hangingPunct="1">
                        <a:lnSpc>
                          <a:spcPct val="90000"/>
                        </a:lnSpc>
                        <a:spcBef>
                          <a:spcPts val="450"/>
                        </a:spcBef>
                        <a:spcAft>
                          <a:spcPts val="750"/>
                        </a:spcAft>
                        <a:buNone/>
                      </a:pPr>
                      <a:r>
                        <a:rPr lang="en-US" sz="1400" b="0" i="0" u="none" strike="noStrike" kern="1200" cap="none" spc="0" noProof="0">
                          <a:solidFill>
                            <a:schemeClr val="bg2"/>
                          </a:solidFill>
                          <a:effectLst/>
                          <a:latin typeface="Segoe UI"/>
                          <a:ea typeface="+mn-ea"/>
                          <a:cs typeface="+mn-cs"/>
                        </a:rPr>
                        <a:t>Share in-depth product capabilities (i.e. under-the-hood architectures) to make better informed decisions based on patterns</a:t>
                      </a:r>
                    </a:p>
                  </a:txBody>
                  <a:tcPr marL="117805" marR="117805" marT="117805" marB="117805">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2783603421"/>
                  </a:ext>
                </a:extLst>
              </a:tr>
              <a:tr h="995496">
                <a:tc>
                  <a:txBody>
                    <a:bodyPr/>
                    <a:lstStyle/>
                    <a:p>
                      <a:pPr marL="0" lvl="2" indent="0" algn="l">
                        <a:lnSpc>
                          <a:spcPct val="90000"/>
                        </a:lnSpc>
                        <a:buNone/>
                      </a:pPr>
                      <a:r>
                        <a:rPr lang="en-US" sz="1200" b="1">
                          <a:solidFill>
                            <a:schemeClr val="bg2"/>
                          </a:solidFill>
                        </a:rPr>
                        <a:t>SCHEDULED EVENTS</a:t>
                      </a:r>
                    </a:p>
                    <a:p>
                      <a:pPr marL="0" lvl="2" indent="0" algn="l">
                        <a:lnSpc>
                          <a:spcPct val="90000"/>
                        </a:lnSpc>
                        <a:buNone/>
                      </a:pPr>
                      <a:endParaRPr lang="en-US" sz="1200" b="1">
                        <a:solidFill>
                          <a:schemeClr val="bg2"/>
                        </a:solidFill>
                      </a:endParaRPr>
                    </a:p>
                    <a:p>
                      <a:pPr marL="0" lvl="2" indent="0" algn="l">
                        <a:lnSpc>
                          <a:spcPct val="90000"/>
                        </a:lnSpc>
                        <a:buNone/>
                      </a:pPr>
                      <a:r>
                        <a:rPr lang="en-US" sz="1400" b="1">
                          <a:solidFill>
                            <a:schemeClr val="bg2"/>
                          </a:solidFill>
                        </a:rPr>
                        <a:t>8 in-person/hybrid; 4 Virtual – Dates/Locations updated as confirmed in Registration Link!</a:t>
                      </a:r>
                      <a:endParaRPr lang="en-US" sz="1400">
                        <a:solidFill>
                          <a:schemeClr val="bg2"/>
                        </a:solidFill>
                      </a:endParaRPr>
                    </a:p>
                  </a:txBody>
                  <a:tcPr marL="117805" marR="117805" marT="117805" marB="117805">
                    <a:lnL w="12700" cmpd="sng">
                      <a:solidFill>
                        <a:schemeClr val="tx1"/>
                      </a:solidFill>
                      <a:prstDash val="solid"/>
                    </a:lnL>
                    <a:lnR w="12700" cmpd="sng">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00">
                        <a:alpha val="7843"/>
                      </a:srgbClr>
                    </a:solidFill>
                  </a:tcPr>
                </a:tc>
                <a:extLst>
                  <a:ext uri="{0D108BD9-81ED-4DB2-BD59-A6C34878D82A}">
                    <a16:rowId xmlns:a16="http://schemas.microsoft.com/office/drawing/2014/main" val="2957198129"/>
                  </a:ext>
                </a:extLst>
              </a:tr>
              <a:tr h="506943">
                <a:tc>
                  <a:txBody>
                    <a:bodyPr/>
                    <a:lstStyle/>
                    <a:p>
                      <a:pPr marL="0" lvl="2" indent="0" algn="ctr">
                        <a:lnSpc>
                          <a:spcPct val="90000"/>
                        </a:lnSpc>
                        <a:buNone/>
                      </a:pPr>
                      <a:r>
                        <a:rPr lang="en-US" sz="1200" b="0" kern="1200" cap="all" spc="150">
                          <a:solidFill>
                            <a:schemeClr val="bg2">
                              <a:lumMod val="75000"/>
                            </a:schemeClr>
                          </a:solidFill>
                          <a:latin typeface="+mn-lt"/>
                          <a:ea typeface="+mn-ea"/>
                          <a:cs typeface="+mn-cs"/>
                        </a:rPr>
                        <a:t>Advanced Hands-on Labs included</a:t>
                      </a:r>
                      <a:endParaRPr lang="en-US" sz="1200" b="1">
                        <a:solidFill>
                          <a:schemeClr val="bg2">
                            <a:lumMod val="75000"/>
                          </a:schemeClr>
                        </a:solidFill>
                      </a:endParaRPr>
                    </a:p>
                  </a:txBody>
                  <a:tcPr marL="117805" marR="117805" marT="117805" marB="117805">
                    <a:lnL w="12700" cmpd="sng">
                      <a:solidFill>
                        <a:schemeClr val="tx1"/>
                      </a:solidFill>
                      <a:prstDash val="solid"/>
                    </a:lnL>
                    <a:lnR w="12700" cmpd="sng">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00">
                        <a:alpha val="7843"/>
                      </a:srgbClr>
                    </a:solidFill>
                  </a:tcPr>
                </a:tc>
                <a:extLst>
                  <a:ext uri="{0D108BD9-81ED-4DB2-BD59-A6C34878D82A}">
                    <a16:rowId xmlns:a16="http://schemas.microsoft.com/office/drawing/2014/main" val="2049805906"/>
                  </a:ext>
                </a:extLst>
              </a:tr>
            </a:tbl>
          </a:graphicData>
        </a:graphic>
      </p:graphicFrame>
      <p:sp>
        <p:nvSpPr>
          <p:cNvPr id="10" name="TextBox 9">
            <a:extLst>
              <a:ext uri="{FF2B5EF4-FFF2-40B4-BE49-F238E27FC236}">
                <a16:creationId xmlns:a16="http://schemas.microsoft.com/office/drawing/2014/main" id="{471414FC-1CCB-02A0-C240-BF25F299D236}"/>
              </a:ext>
            </a:extLst>
          </p:cNvPr>
          <p:cNvSpPr txBox="1"/>
          <p:nvPr/>
        </p:nvSpPr>
        <p:spPr>
          <a:xfrm>
            <a:off x="227598" y="1225914"/>
            <a:ext cx="5733690" cy="6121676"/>
          </a:xfrm>
          <a:prstGeom prst="rect">
            <a:avLst/>
          </a:prstGeom>
          <a:noFill/>
        </p:spPr>
        <p:txBody>
          <a:bodyPr wrap="square" lIns="91440" tIns="45720" rIns="91440" bIns="45720" anchor="t">
            <a:spAutoFit/>
          </a:bodyPr>
          <a:lstStyle/>
          <a:p>
            <a:pPr>
              <a:spcBef>
                <a:spcPts val="600"/>
              </a:spcBef>
              <a:spcAft>
                <a:spcPts val="600"/>
              </a:spcAft>
              <a:defRPr/>
            </a:pPr>
            <a:r>
              <a:rPr lang="en-US" sz="1600" b="1">
                <a:solidFill>
                  <a:schemeClr val="bg2"/>
                </a:solidFill>
                <a:highlight>
                  <a:srgbClr val="FFFF00"/>
                </a:highlight>
              </a:rPr>
              <a:t>AUGUST 20-22</a:t>
            </a:r>
            <a:r>
              <a:rPr lang="en-US" sz="1600" b="1" baseline="30000">
                <a:solidFill>
                  <a:schemeClr val="bg2"/>
                </a:solidFill>
                <a:highlight>
                  <a:srgbClr val="FFFF00"/>
                </a:highlight>
              </a:rPr>
              <a:t>nd</a:t>
            </a:r>
            <a:r>
              <a:rPr lang="en-US" sz="1600" b="1">
                <a:solidFill>
                  <a:schemeClr val="bg2"/>
                </a:solidFill>
                <a:highlight>
                  <a:srgbClr val="FFFF00"/>
                </a:highlight>
              </a:rPr>
              <a:t> – REMI DYON, Solution Architect</a:t>
            </a:r>
            <a:endParaRPr lang="en-US" sz="1600" b="1">
              <a:solidFill>
                <a:srgbClr val="00B0F0"/>
              </a:solidFill>
              <a:highlight>
                <a:srgbClr val="FFFF00"/>
              </a:highlight>
              <a:latin typeface="Segoe UI Semibold"/>
              <a:ea typeface="Source Sans Pro"/>
              <a:cs typeface="Segoe UI Semibold"/>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400" b="0" i="0" u="none" strike="noStrike" kern="1200" cap="none" spc="0" normalizeH="0" baseline="0" noProof="0">
                <a:ln>
                  <a:noFill/>
                </a:ln>
                <a:solidFill>
                  <a:srgbClr val="243A5E"/>
                </a:solidFill>
                <a:effectLst/>
                <a:uLnTx/>
                <a:uFillTx/>
                <a:latin typeface="Segoe UI"/>
                <a:ea typeface="+mn-ea"/>
                <a:cs typeface="+mn-cs"/>
              </a:rPr>
              <a:t>An intensive </a:t>
            </a:r>
            <a:r>
              <a:rPr kumimoji="0" lang="en-US" sz="1400" b="1" i="0" u="none" strike="noStrike" kern="1200" cap="none" spc="0" normalizeH="0" baseline="0" noProof="0">
                <a:ln>
                  <a:noFill/>
                </a:ln>
                <a:solidFill>
                  <a:srgbClr val="243A5E"/>
                </a:solidFill>
                <a:effectLst/>
                <a:uLnTx/>
                <a:uFillTx/>
                <a:latin typeface="Segoe UI"/>
                <a:ea typeface="+mn-ea"/>
                <a:cs typeface="+mn-cs"/>
              </a:rPr>
              <a:t>3-day</a:t>
            </a:r>
            <a:r>
              <a:rPr kumimoji="0" lang="en-US" sz="1400" b="0" i="0" u="none" strike="noStrike" kern="1200" cap="none" spc="0" normalizeH="0" baseline="0" noProof="0">
                <a:ln>
                  <a:noFill/>
                </a:ln>
                <a:solidFill>
                  <a:srgbClr val="243A5E"/>
                </a:solidFill>
                <a:effectLst/>
                <a:uLnTx/>
                <a:uFillTx/>
                <a:latin typeface="Segoe UI"/>
                <a:ea typeface="+mn-ea"/>
                <a:cs typeface="+mn-cs"/>
              </a:rPr>
              <a:t> architectural training to upskill Power Platform and Copilot Studio </a:t>
            </a:r>
            <a:r>
              <a:rPr kumimoji="0" lang="en-US" sz="1400" b="0" i="0" u="none" strike="noStrike" kern="1200" cap="none" spc="0" normalizeH="0" baseline="0" noProof="0">
                <a:ln>
                  <a:noFill/>
                </a:ln>
                <a:solidFill>
                  <a:srgbClr val="243A5E"/>
                </a:solidFill>
                <a:effectLst/>
                <a:uLnTx/>
                <a:uFillTx/>
                <a:latin typeface="Segoe UI Semibold"/>
                <a:ea typeface="+mn-ea"/>
                <a:cs typeface="Segoe UI"/>
              </a:rPr>
              <a:t>implementation</a:t>
            </a:r>
            <a:r>
              <a:rPr kumimoji="0" lang="en-US" sz="1400" b="0" i="0" u="none" strike="noStrike" kern="1200" cap="none" spc="0" normalizeH="0" baseline="0" noProof="0">
                <a:ln>
                  <a:noFill/>
                </a:ln>
                <a:solidFill>
                  <a:srgbClr val="243A5E"/>
                </a:solidFill>
                <a:effectLst/>
                <a:uLnTx/>
                <a:uFillTx/>
                <a:latin typeface="Segoe UI Semibold"/>
                <a:ea typeface="+mn-ea"/>
                <a:cs typeface="+mn-cs"/>
              </a:rPr>
              <a:t> </a:t>
            </a:r>
            <a:r>
              <a:rPr kumimoji="0" lang="en-US" sz="1400" b="0" i="0" u="none" strike="noStrike" kern="1200" cap="none" spc="0" normalizeH="0" baseline="0" noProof="0">
                <a:ln>
                  <a:noFill/>
                </a:ln>
                <a:solidFill>
                  <a:srgbClr val="243A5E"/>
                </a:solidFill>
                <a:effectLst/>
                <a:uLnTx/>
                <a:uFillTx/>
                <a:latin typeface="Segoe UI"/>
                <a:ea typeface="+mn-ea"/>
                <a:cs typeface="+mn-cs"/>
              </a:rPr>
              <a:t>to</a:t>
            </a:r>
            <a:endParaRPr lang="en-US" sz="1400" b="0" i="0" u="none" strike="noStrike" kern="1200" cap="none" spc="0" normalizeH="0" baseline="0" noProof="0">
              <a:ln>
                <a:noFill/>
              </a:ln>
              <a:solidFill>
                <a:srgbClr val="243A5E"/>
              </a:solidFill>
              <a:effectLst/>
              <a:uLnTx/>
              <a:uFillTx/>
              <a:latin typeface="Segoe UI"/>
              <a:cs typeface="Segoe UI"/>
            </a:endParaRPr>
          </a:p>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400" b="0" i="0" u="none" strike="noStrike" kern="1200" cap="none" spc="0" normalizeH="0" baseline="0" noProof="0">
                <a:ln>
                  <a:noFill/>
                </a:ln>
                <a:solidFill>
                  <a:srgbClr val="243A5E"/>
                </a:solidFill>
                <a:effectLst/>
                <a:uLnTx/>
                <a:uFillTx/>
                <a:latin typeface="Segoe UI"/>
                <a:ea typeface="+mn-ea"/>
                <a:cs typeface="+mn-cs"/>
              </a:rPr>
              <a:t>Deploy scalable Copilot Studio solutions</a:t>
            </a:r>
            <a:endParaRPr lang="en-US" sz="1400" b="0" i="0" u="none" strike="noStrike" kern="1200" cap="none" spc="0" normalizeH="0" baseline="0" noProof="0">
              <a:ln>
                <a:noFill/>
              </a:ln>
              <a:solidFill>
                <a:srgbClr val="243A5E"/>
              </a:solidFill>
              <a:effectLst/>
              <a:uLnTx/>
              <a:uFillTx/>
              <a:latin typeface="Segoe UI"/>
              <a:cs typeface="Segoe UI"/>
            </a:endParaRPr>
          </a:p>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400" b="0" i="0" u="none" strike="noStrike" kern="1200" cap="none" spc="0" normalizeH="0" baseline="0" noProof="0">
                <a:ln>
                  <a:noFill/>
                </a:ln>
                <a:solidFill>
                  <a:srgbClr val="243A5E"/>
                </a:solidFill>
                <a:effectLst/>
                <a:uLnTx/>
                <a:uFillTx/>
                <a:latin typeface="Segoe UI"/>
                <a:ea typeface="+mn-ea"/>
                <a:cs typeface="+mn-cs"/>
              </a:rPr>
              <a:t>Go-live efficiently</a:t>
            </a:r>
            <a:endParaRPr lang="en-US" sz="1400" b="0" i="0" u="none" strike="noStrike" kern="1200" cap="none" spc="0" normalizeH="0" baseline="0" noProof="0">
              <a:ln>
                <a:noFill/>
              </a:ln>
              <a:solidFill>
                <a:srgbClr val="243A5E"/>
              </a:solidFill>
              <a:effectLst/>
              <a:uLnTx/>
              <a:uFillTx/>
              <a:latin typeface="Segoe UI"/>
              <a:cs typeface="Segoe UI"/>
            </a:endParaRPr>
          </a:p>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400" b="0" i="0" u="none" strike="noStrike" kern="1200" cap="none" spc="0" normalizeH="0" baseline="0" noProof="0">
                <a:ln>
                  <a:noFill/>
                </a:ln>
                <a:solidFill>
                  <a:srgbClr val="243A5E"/>
                </a:solidFill>
                <a:effectLst/>
                <a:uLnTx/>
                <a:uFillTx/>
                <a:latin typeface="Segoe UI"/>
                <a:ea typeface="+mn-ea"/>
                <a:cs typeface="+mn-cs"/>
              </a:rPr>
              <a:t>De-risk implementations</a:t>
            </a:r>
            <a:endParaRPr lang="en-US" sz="1400" b="1">
              <a:solidFill>
                <a:schemeClr val="bg2"/>
              </a:solidFill>
              <a:cs typeface="Segoe UI"/>
            </a:endParaRPr>
          </a:p>
          <a:p>
            <a:pPr marR="0" lvl="0" algn="l" defTabSz="914400" rtl="0" eaLnBrk="1" fontAlgn="auto" latinLnBrk="0" hangingPunct="1">
              <a:lnSpc>
                <a:spcPct val="100000"/>
              </a:lnSpc>
              <a:spcBef>
                <a:spcPts val="600"/>
              </a:spcBef>
              <a:spcAft>
                <a:spcPts val="0"/>
              </a:spcAft>
              <a:buClrTx/>
              <a:buSzTx/>
              <a:tabLst/>
              <a:defRPr/>
            </a:pPr>
            <a:endParaRPr lang="en-US" sz="1400" b="0" i="0" u="none" strike="noStrike" kern="1200" cap="none" spc="0" normalizeH="0" baseline="0" noProof="0">
              <a:ln>
                <a:noFill/>
              </a:ln>
              <a:solidFill>
                <a:srgbClr val="243A5E"/>
              </a:solidFill>
              <a:effectLst/>
              <a:uLnTx/>
              <a:uFillTx/>
              <a:latin typeface="Segoe UI"/>
              <a:cs typeface="Segoe UI"/>
            </a:endParaRPr>
          </a:p>
          <a:p>
            <a:pPr>
              <a:spcBef>
                <a:spcPts val="600"/>
              </a:spcBef>
              <a:defRPr/>
            </a:pPr>
            <a:r>
              <a:rPr lang="en-US" sz="1400" b="1">
                <a:solidFill>
                  <a:srgbClr val="00B0F0"/>
                </a:solidFill>
                <a:latin typeface="Segoe UI Semibold"/>
                <a:ea typeface="Source Sans Pro"/>
                <a:cs typeface="Segoe UI Semibold"/>
              </a:rPr>
              <a:t>Criteria Overview</a:t>
            </a:r>
            <a:endParaRPr lang="en-US" sz="1400"/>
          </a:p>
          <a:p>
            <a:pPr marL="742950" lvl="1" indent="-285750">
              <a:spcBef>
                <a:spcPts val="600"/>
              </a:spcBef>
              <a:buFont typeface="Courier New" panose="02070309020205020404" pitchFamily="49" charset="0"/>
              <a:buChar char="o"/>
              <a:defRPr/>
            </a:pPr>
            <a:r>
              <a:rPr lang="en-US" sz="1400">
                <a:solidFill>
                  <a:srgbClr val="243A5E"/>
                </a:solidFill>
                <a:latin typeface="Segoe UI"/>
                <a:cs typeface="Segoe UI"/>
              </a:rPr>
              <a:t>Ideal Learners</a:t>
            </a:r>
            <a:endParaRPr lang="en-US" sz="1400">
              <a:solidFill>
                <a:srgbClr val="243A5E"/>
              </a:solidFill>
              <a:latin typeface="Segoe UI"/>
            </a:endParaRPr>
          </a:p>
          <a:p>
            <a:pPr marL="1200150" lvl="2" indent="-285750">
              <a:spcBef>
                <a:spcPts val="600"/>
              </a:spcBef>
              <a:buFont typeface="Wingdings" panose="02070309020205020404" pitchFamily="49" charset="0"/>
              <a:buChar char="§"/>
              <a:defRPr/>
            </a:pPr>
            <a:r>
              <a:rPr lang="en-US" sz="1400" b="1">
                <a:solidFill>
                  <a:schemeClr val="bg2"/>
                </a:solidFill>
              </a:rPr>
              <a:t>Roles targeted: Technical Consultants, Architects, Practice Leads, Delivery Leads (including PMO)</a:t>
            </a:r>
            <a:endParaRPr lang="en-IN" sz="1400">
              <a:solidFill>
                <a:srgbClr val="262626"/>
              </a:solidFill>
              <a:latin typeface="Segoe UI"/>
              <a:cs typeface="Segoe UI"/>
            </a:endParaRPr>
          </a:p>
          <a:p>
            <a:pPr marL="1200150" lvl="2" indent="-285750">
              <a:spcBef>
                <a:spcPts val="600"/>
              </a:spcBef>
              <a:buFont typeface="Wingdings" panose="02070309020205020404" pitchFamily="49" charset="0"/>
              <a:buChar char="§"/>
              <a:defRPr/>
            </a:pPr>
            <a:r>
              <a:rPr lang="en-US" sz="1400">
                <a:solidFill>
                  <a:srgbClr val="243A5E"/>
                </a:solidFill>
                <a:latin typeface="Segoe UI"/>
                <a:cs typeface="Segoe UI"/>
              </a:rPr>
              <a:t>Experience: 200 level experience </a:t>
            </a:r>
          </a:p>
          <a:p>
            <a:pPr marL="1200150" lvl="2" indent="-285750">
              <a:spcBef>
                <a:spcPts val="600"/>
              </a:spcBef>
              <a:buFont typeface="Wingdings" panose="02070309020205020404" pitchFamily="49" charset="0"/>
              <a:buChar char="§"/>
              <a:defRPr/>
            </a:pPr>
            <a:r>
              <a:rPr lang="en-US" sz="1400">
                <a:solidFill>
                  <a:srgbClr val="243A5E"/>
                </a:solidFill>
                <a:latin typeface="Segoe UI"/>
                <a:cs typeface="Segoe UI"/>
              </a:rPr>
              <a:t>Resources should be actively involved in a customer project – ideally for Copilot Studio</a:t>
            </a:r>
          </a:p>
          <a:p>
            <a:pPr marL="742950" lvl="1" indent="-285750">
              <a:spcBef>
                <a:spcPts val="600"/>
              </a:spcBef>
              <a:buFont typeface="Courier New" panose="02070309020205020404" pitchFamily="49" charset="0"/>
              <a:buChar char="o"/>
              <a:defRPr/>
            </a:pPr>
            <a:r>
              <a:rPr lang="en-US" sz="1400">
                <a:solidFill>
                  <a:srgbClr val="243A5E"/>
                </a:solidFill>
                <a:latin typeface="Segoe UI"/>
              </a:rPr>
              <a:t>Partners</a:t>
            </a:r>
            <a:endParaRPr lang="en-US" sz="1400">
              <a:cs typeface="Segoe UI"/>
            </a:endParaRPr>
          </a:p>
          <a:p>
            <a:pPr marL="1200150" lvl="2" indent="-285750">
              <a:spcBef>
                <a:spcPts val="600"/>
              </a:spcBef>
              <a:buFont typeface="Wingdings" panose="02070309020205020404" pitchFamily="49" charset="0"/>
              <a:buChar char="§"/>
              <a:defRPr/>
            </a:pPr>
            <a:r>
              <a:rPr lang="en-US" sz="1400">
                <a:solidFill>
                  <a:srgbClr val="243A5E"/>
                </a:solidFill>
                <a:latin typeface="Segoe UI"/>
              </a:rPr>
              <a:t>Each SI/Company can send up to 5 resources; 8 GSI resources </a:t>
            </a:r>
            <a:endParaRPr lang="en-US" sz="1400">
              <a:solidFill>
                <a:srgbClr val="243A5E"/>
              </a:solidFill>
              <a:latin typeface="Segoe UI"/>
              <a:cs typeface="Segoe UI"/>
            </a:endParaRPr>
          </a:p>
          <a:p>
            <a:pPr marL="1200150" lvl="2" indent="-285750">
              <a:spcBef>
                <a:spcPts val="600"/>
              </a:spcBef>
              <a:buFont typeface="Wingdings" panose="02070309020205020404" pitchFamily="49" charset="0"/>
              <a:buChar char="§"/>
              <a:defRPr/>
            </a:pPr>
            <a:r>
              <a:rPr lang="en-US" sz="1400">
                <a:solidFill>
                  <a:srgbClr val="243A5E"/>
                </a:solidFill>
                <a:latin typeface="Segoe UI"/>
              </a:rPr>
              <a:t>SI/Company should be actively developing a Copilot Studio service/practice</a:t>
            </a:r>
            <a:endParaRPr lang="en-US" sz="1400">
              <a:solidFill>
                <a:srgbClr val="243A5E"/>
              </a:solidFill>
              <a:latin typeface="Segoe UI"/>
              <a:cs typeface="Segoe UI"/>
            </a:endParaRPr>
          </a:p>
          <a:p>
            <a:pPr marL="1200150" lvl="2" indent="-285750">
              <a:spcBef>
                <a:spcPts val="600"/>
              </a:spcBef>
              <a:buFont typeface="Wingdings" panose="02070309020205020404" pitchFamily="49" charset="0"/>
              <a:buChar char="§"/>
              <a:defRPr/>
            </a:pPr>
            <a:endParaRPr lang="en-US" sz="1600">
              <a:solidFill>
                <a:srgbClr val="243A5E"/>
              </a:solidFill>
              <a:latin typeface="Segoe UI"/>
              <a:cs typeface="Segoe UI"/>
            </a:endParaRPr>
          </a:p>
          <a:p>
            <a:pPr marL="932180" lvl="4" algn="l">
              <a:lnSpc>
                <a:spcPct val="90000"/>
              </a:lnSpc>
            </a:pPr>
            <a:endParaRPr lang="en-US" sz="1200">
              <a:solidFill>
                <a:schemeClr val="bg2"/>
              </a:solidFill>
              <a:cs typeface="Segoe UI"/>
            </a:endParaRPr>
          </a:p>
          <a:p>
            <a:pPr lvl="1">
              <a:spcBef>
                <a:spcPts val="600"/>
              </a:spcBef>
              <a:defRPr/>
            </a:pPr>
            <a:endParaRPr lang="en-US" sz="1200">
              <a:solidFill>
                <a:srgbClr val="243A5E"/>
              </a:solidFill>
              <a:latin typeface="Segoe UI"/>
              <a:cs typeface="Segoe UI"/>
            </a:endParaRPr>
          </a:p>
        </p:txBody>
      </p:sp>
      <p:sp>
        <p:nvSpPr>
          <p:cNvPr id="2" name="TextBox 1">
            <a:extLst>
              <a:ext uri="{FF2B5EF4-FFF2-40B4-BE49-F238E27FC236}">
                <a16:creationId xmlns:a16="http://schemas.microsoft.com/office/drawing/2014/main" id="{3F421679-95A2-EF55-2485-DE894D4FDA59}"/>
              </a:ext>
            </a:extLst>
          </p:cNvPr>
          <p:cNvSpPr txBox="1"/>
          <p:nvPr/>
        </p:nvSpPr>
        <p:spPr>
          <a:xfrm>
            <a:off x="226944" y="73091"/>
            <a:ext cx="6432273" cy="461665"/>
          </a:xfrm>
          <a:prstGeom prst="rect">
            <a:avLst/>
          </a:prstGeom>
          <a:noFill/>
        </p:spPr>
        <p:txBody>
          <a:bodyPr wrap="square" lIns="91440" tIns="45720" rIns="91440" bIns="45720" anchor="t">
            <a:spAutoFit/>
          </a:bodyPr>
          <a:lstStyle/>
          <a:p>
            <a:pPr>
              <a:defRPr/>
            </a:pPr>
            <a:r>
              <a:rPr lang="en-US" sz="2400" b="1">
                <a:solidFill>
                  <a:schemeClr val="bg1">
                    <a:lumMod val="76000"/>
                    <a:lumOff val="24000"/>
                  </a:schemeClr>
                </a:solidFill>
                <a:latin typeface="Aptos Display"/>
                <a:cs typeface="Segoe UI Semibold"/>
              </a:rPr>
              <a:t>Copilot Studio Architecture Bootcamp Series</a:t>
            </a:r>
            <a:r>
              <a:rPr lang="en-US" sz="2400" b="1">
                <a:solidFill>
                  <a:schemeClr val="bg1">
                    <a:lumMod val="76000"/>
                    <a:lumOff val="24000"/>
                  </a:schemeClr>
                </a:solidFill>
                <a:latin typeface="Segoe UI"/>
                <a:cs typeface="Segoe UI"/>
              </a:rPr>
              <a:t>  </a:t>
            </a:r>
            <a:endParaRPr lang="en-US" sz="2400">
              <a:solidFill>
                <a:schemeClr val="bg1">
                  <a:lumMod val="76000"/>
                  <a:lumOff val="24000"/>
                </a:schemeClr>
              </a:solidFill>
              <a:latin typeface="Segoe UI"/>
              <a:cs typeface="Segoe UI"/>
            </a:endParaRPr>
          </a:p>
        </p:txBody>
      </p:sp>
      <p:pic>
        <p:nvPicPr>
          <p:cNvPr id="4" name="Picture 3" descr="A blue and white text&#10;&#10;AI-generated content may be incorrect.">
            <a:extLst>
              <a:ext uri="{FF2B5EF4-FFF2-40B4-BE49-F238E27FC236}">
                <a16:creationId xmlns:a16="http://schemas.microsoft.com/office/drawing/2014/main" id="{42F5C9F9-26C5-6D18-50F1-260908C59F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5575" y="150386"/>
            <a:ext cx="5630210" cy="938368"/>
          </a:xfrm>
          <a:prstGeom prst="rect">
            <a:avLst/>
          </a:prstGeom>
        </p:spPr>
      </p:pic>
      <p:sp>
        <p:nvSpPr>
          <p:cNvPr id="5" name="TextBox 4">
            <a:extLst>
              <a:ext uri="{FF2B5EF4-FFF2-40B4-BE49-F238E27FC236}">
                <a16:creationId xmlns:a16="http://schemas.microsoft.com/office/drawing/2014/main" id="{19C1B920-92B3-C4E2-A242-BAAB514C4D64}"/>
              </a:ext>
            </a:extLst>
          </p:cNvPr>
          <p:cNvSpPr txBox="1"/>
          <p:nvPr/>
        </p:nvSpPr>
        <p:spPr>
          <a:xfrm>
            <a:off x="226944" y="601595"/>
            <a:ext cx="6761920" cy="646331"/>
          </a:xfrm>
          <a:prstGeom prst="rect">
            <a:avLst/>
          </a:prstGeom>
          <a:noFill/>
        </p:spPr>
        <p:txBody>
          <a:bodyPr wrap="square">
            <a:spAutoFit/>
          </a:bodyPr>
          <a:lstStyle/>
          <a:p>
            <a:pPr>
              <a:spcBef>
                <a:spcPts val="600"/>
              </a:spcBef>
              <a:defRPr/>
            </a:pPr>
            <a:r>
              <a:rPr lang="en-US" sz="1800" b="1">
                <a:solidFill>
                  <a:schemeClr val="bg2"/>
                </a:solidFill>
                <a:cs typeface="Segoe UI"/>
              </a:rPr>
              <a:t>Register now: Join in-person or virtual </a:t>
            </a:r>
            <a:r>
              <a:rPr lang="en-US" sz="1800">
                <a:solidFill>
                  <a:srgbClr val="0078D4"/>
                </a:solidFill>
                <a:highlight>
                  <a:srgbClr val="FFFF00"/>
                </a:highlight>
                <a:latin typeface="Aptos"/>
                <a:hlinkClick r:id="rId4">
                  <a:extLst>
                    <a:ext uri="{A12FA001-AC4F-418D-AE19-62706E023703}">
                      <ahyp:hlinkClr xmlns:ahyp="http://schemas.microsoft.com/office/drawing/2018/hyperlinkcolor" val="tx"/>
                    </a:ext>
                  </a:extLst>
                </a:hlinkClick>
              </a:rPr>
              <a:t>aka.ms/CopilotStudioBootcamp</a:t>
            </a:r>
            <a:r>
              <a:rPr lang="en-US" sz="1800">
                <a:solidFill>
                  <a:srgbClr val="0078D4"/>
                </a:solidFill>
                <a:latin typeface="Aptos"/>
                <a:hlinkClick r:id="rId4">
                  <a:extLst>
                    <a:ext uri="{A12FA001-AC4F-418D-AE19-62706E023703}">
                      <ahyp:hlinkClr xmlns:ahyp="http://schemas.microsoft.com/office/drawing/2018/hyperlinkcolor" val="tx"/>
                    </a:ext>
                  </a:extLst>
                </a:hlinkClick>
              </a:rPr>
              <a:t> </a:t>
            </a:r>
            <a:endParaRPr lang="en-US" sz="1600">
              <a:solidFill>
                <a:srgbClr val="FFFFFF"/>
              </a:solidFill>
            </a:endParaRPr>
          </a:p>
        </p:txBody>
      </p:sp>
    </p:spTree>
    <p:extLst>
      <p:ext uri="{BB962C8B-B14F-4D97-AF65-F5344CB8AC3E}">
        <p14:creationId xmlns:p14="http://schemas.microsoft.com/office/powerpoint/2010/main" val="2745898981"/>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9F5D00-A3E0-FC00-817E-408820D316A4}"/>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7C58A9A0-56AB-0B7C-95B3-49BBFC687141}"/>
              </a:ext>
            </a:extLst>
          </p:cNvPr>
          <p:cNvGrpSpPr/>
          <p:nvPr/>
        </p:nvGrpSpPr>
        <p:grpSpPr>
          <a:xfrm>
            <a:off x="654757" y="1847888"/>
            <a:ext cx="6633646" cy="1507683"/>
            <a:chOff x="6659930" y="744484"/>
            <a:chExt cx="6523477" cy="1508110"/>
          </a:xfrm>
        </p:grpSpPr>
        <p:sp>
          <p:nvSpPr>
            <p:cNvPr id="16" name="TextBox 15">
              <a:extLst>
                <a:ext uri="{FF2B5EF4-FFF2-40B4-BE49-F238E27FC236}">
                  <a16:creationId xmlns:a16="http://schemas.microsoft.com/office/drawing/2014/main" id="{EED80594-2357-2BCF-07AC-051468863FF0}"/>
                </a:ext>
              </a:extLst>
            </p:cNvPr>
            <p:cNvSpPr txBox="1"/>
            <p:nvPr/>
          </p:nvSpPr>
          <p:spPr>
            <a:xfrm>
              <a:off x="7681528" y="756941"/>
              <a:ext cx="5501879" cy="1422552"/>
            </a:xfrm>
            <a:prstGeom prst="rect">
              <a:avLst/>
            </a:prstGeom>
            <a:noFill/>
          </p:spPr>
          <p:txBody>
            <a:bodyPr wrap="square" lIns="179208" tIns="143366" rIns="179208" bIns="143366" rtlCol="0" anchor="t">
              <a:spAutoFit/>
            </a:bodyPr>
            <a:lstStyle/>
            <a:p>
              <a:pPr defTabSz="913841">
                <a:defRPr/>
              </a:pPr>
              <a:r>
                <a:rPr lang="en-US" sz="2000">
                  <a:latin typeface="Segoe UI"/>
                </a:rPr>
                <a:t>To participate in polls and Q&amp;A, visit</a:t>
              </a:r>
              <a:endParaRPr lang="en-US" sz="3200" b="1">
                <a:latin typeface="Segoe UI"/>
              </a:endParaRPr>
            </a:p>
            <a:p>
              <a:pPr defTabSz="913841">
                <a:defRPr/>
              </a:pPr>
              <a:r>
                <a:rPr lang="en-US" sz="3200" b="1">
                  <a:latin typeface="Segoe UI"/>
                  <a:hlinkClick r:id="rId3"/>
                </a:rPr>
                <a:t>aka.ms/</a:t>
              </a:r>
              <a:r>
                <a:rPr lang="en-US" sz="3200">
                  <a:solidFill>
                    <a:srgbClr val="FFFF00"/>
                  </a:solidFill>
                  <a:ea typeface="+mn-lt"/>
                  <a:cs typeface="+mn-lt"/>
                  <a:hlinkClick r:id="rId3"/>
                </a:rPr>
                <a:t>AiWebinars</a:t>
              </a:r>
              <a:r>
                <a:rPr lang="en-US" sz="3200" b="1">
                  <a:latin typeface="Segoe UI"/>
                  <a:hlinkClick r:id="rId3"/>
                </a:rPr>
                <a:t>/Polling</a:t>
              </a:r>
              <a:endParaRPr lang="en-US" sz="2000">
                <a:latin typeface="Segoe UI"/>
                <a:hlinkClick r:id="rId3"/>
              </a:endParaRPr>
            </a:p>
            <a:p>
              <a:pPr defTabSz="913841">
                <a:lnSpc>
                  <a:spcPct val="90000"/>
                </a:lnSpc>
                <a:spcAft>
                  <a:spcPts val="588"/>
                </a:spcAft>
                <a:defRPr/>
              </a:pPr>
              <a:endParaRPr lang="en-US" sz="2400">
                <a:solidFill>
                  <a:schemeClr val="accent1">
                    <a:lumMod val="50000"/>
                  </a:schemeClr>
                </a:solidFill>
                <a:latin typeface="Segoe UI"/>
              </a:endParaRPr>
            </a:p>
          </p:txBody>
        </p:sp>
        <p:sp>
          <p:nvSpPr>
            <p:cNvPr id="26" name="TextBox 25">
              <a:extLst>
                <a:ext uri="{FF2B5EF4-FFF2-40B4-BE49-F238E27FC236}">
                  <a16:creationId xmlns:a16="http://schemas.microsoft.com/office/drawing/2014/main" id="{43CDB4C8-4DE3-F9B6-9B13-E1C84DB73299}"/>
                </a:ext>
              </a:extLst>
            </p:cNvPr>
            <p:cNvSpPr txBox="1"/>
            <p:nvPr/>
          </p:nvSpPr>
          <p:spPr>
            <a:xfrm>
              <a:off x="6659930" y="744484"/>
              <a:ext cx="1011144" cy="1508110"/>
            </a:xfrm>
            <a:prstGeom prst="rect">
              <a:avLst/>
            </a:prstGeom>
            <a:noFill/>
          </p:spPr>
          <p:txBody>
            <a:bodyPr wrap="none" lIns="179208" tIns="143366" rIns="179208" bIns="143366" rtlCol="0">
              <a:spAutoFit/>
            </a:bodyPr>
            <a:lstStyle/>
            <a:p>
              <a:pPr defTabSz="913841">
                <a:lnSpc>
                  <a:spcPct val="90000"/>
                </a:lnSpc>
                <a:spcAft>
                  <a:spcPts val="588"/>
                </a:spcAft>
                <a:defRPr/>
              </a:pPr>
              <a:r>
                <a:rPr lang="en-US" sz="8624" b="1">
                  <a:latin typeface="Segoe UI"/>
                </a:rPr>
                <a:t>1</a:t>
              </a:r>
            </a:p>
          </p:txBody>
        </p:sp>
      </p:grpSp>
      <p:sp>
        <p:nvSpPr>
          <p:cNvPr id="2" name="Title 1">
            <a:extLst>
              <a:ext uri="{FF2B5EF4-FFF2-40B4-BE49-F238E27FC236}">
                <a16:creationId xmlns:a16="http://schemas.microsoft.com/office/drawing/2014/main" id="{B9FFA408-5AE3-9303-1C4D-2FFA713560B2}"/>
              </a:ext>
            </a:extLst>
          </p:cNvPr>
          <p:cNvSpPr>
            <a:spLocks noGrp="1"/>
          </p:cNvSpPr>
          <p:nvPr>
            <p:ph type="title" idx="4294967295"/>
          </p:nvPr>
        </p:nvSpPr>
        <p:spPr>
          <a:xfrm>
            <a:off x="838200" y="282939"/>
            <a:ext cx="10515600" cy="946150"/>
          </a:xfrm>
        </p:spPr>
        <p:txBody>
          <a:bodyPr/>
          <a:lstStyle/>
          <a:p>
            <a:r>
              <a:rPr lang="en-US"/>
              <a:t>We want to hear from you!</a:t>
            </a:r>
          </a:p>
        </p:txBody>
      </p:sp>
      <p:grpSp>
        <p:nvGrpSpPr>
          <p:cNvPr id="3" name="Group 2">
            <a:extLst>
              <a:ext uri="{FF2B5EF4-FFF2-40B4-BE49-F238E27FC236}">
                <a16:creationId xmlns:a16="http://schemas.microsoft.com/office/drawing/2014/main" id="{0CB4F923-6AA7-9537-61D8-404711904918}"/>
              </a:ext>
            </a:extLst>
          </p:cNvPr>
          <p:cNvGrpSpPr/>
          <p:nvPr/>
        </p:nvGrpSpPr>
        <p:grpSpPr>
          <a:xfrm>
            <a:off x="838200" y="3551608"/>
            <a:ext cx="6196617" cy="1493919"/>
            <a:chOff x="6659930" y="734524"/>
            <a:chExt cx="6093706" cy="1494343"/>
          </a:xfrm>
        </p:grpSpPr>
        <p:sp>
          <p:nvSpPr>
            <p:cNvPr id="5" name="TextBox 4">
              <a:extLst>
                <a:ext uri="{FF2B5EF4-FFF2-40B4-BE49-F238E27FC236}">
                  <a16:creationId xmlns:a16="http://schemas.microsoft.com/office/drawing/2014/main" id="{D2F657A1-267A-181D-0318-C516778ECE38}"/>
                </a:ext>
              </a:extLst>
            </p:cNvPr>
            <p:cNvSpPr txBox="1"/>
            <p:nvPr/>
          </p:nvSpPr>
          <p:spPr>
            <a:xfrm>
              <a:off x="7681528" y="734524"/>
              <a:ext cx="5072108" cy="1114689"/>
            </a:xfrm>
            <a:prstGeom prst="rect">
              <a:avLst/>
            </a:prstGeom>
            <a:noFill/>
          </p:spPr>
          <p:txBody>
            <a:bodyPr wrap="square" lIns="179208" tIns="143366" rIns="179208" bIns="143366" rtlCol="0" anchor="t">
              <a:spAutoFit/>
            </a:bodyPr>
            <a:lstStyle/>
            <a:p>
              <a:pPr defTabSz="913841">
                <a:defRPr/>
              </a:pPr>
              <a:r>
                <a:rPr lang="en-US" sz="2000">
                  <a:latin typeface="Segoe UI"/>
                </a:rPr>
                <a:t>Enter passcode: </a:t>
              </a:r>
              <a:r>
                <a:rPr lang="en-US" sz="3200" b="1" err="1">
                  <a:latin typeface="Segoe UI"/>
                </a:rPr>
                <a:t>PowerCAT</a:t>
              </a:r>
              <a:endParaRPr lang="en-US" sz="2000">
                <a:latin typeface="Segoe UI"/>
              </a:endParaRPr>
            </a:p>
            <a:p>
              <a:pPr defTabSz="913841">
                <a:lnSpc>
                  <a:spcPct val="90000"/>
                </a:lnSpc>
                <a:spcAft>
                  <a:spcPts val="588"/>
                </a:spcAft>
                <a:defRPr/>
              </a:pPr>
              <a:endParaRPr lang="en-US" sz="2400">
                <a:solidFill>
                  <a:schemeClr val="accent1">
                    <a:lumMod val="50000"/>
                  </a:schemeClr>
                </a:solidFill>
                <a:latin typeface="Segoe UI"/>
              </a:endParaRPr>
            </a:p>
          </p:txBody>
        </p:sp>
        <p:sp>
          <p:nvSpPr>
            <p:cNvPr id="6" name="TextBox 5">
              <a:extLst>
                <a:ext uri="{FF2B5EF4-FFF2-40B4-BE49-F238E27FC236}">
                  <a16:creationId xmlns:a16="http://schemas.microsoft.com/office/drawing/2014/main" id="{5C569F74-30A2-E1D6-EEA3-0630168D268D}"/>
                </a:ext>
              </a:extLst>
            </p:cNvPr>
            <p:cNvSpPr txBox="1"/>
            <p:nvPr/>
          </p:nvSpPr>
          <p:spPr>
            <a:xfrm>
              <a:off x="6659930" y="744484"/>
              <a:ext cx="981729" cy="1484383"/>
            </a:xfrm>
            <a:prstGeom prst="rect">
              <a:avLst/>
            </a:prstGeom>
            <a:noFill/>
          </p:spPr>
          <p:txBody>
            <a:bodyPr wrap="none" lIns="179208" tIns="143366" rIns="179208" bIns="143366" rtlCol="0">
              <a:spAutoFit/>
            </a:bodyPr>
            <a:lstStyle/>
            <a:p>
              <a:pPr defTabSz="913841">
                <a:lnSpc>
                  <a:spcPct val="90000"/>
                </a:lnSpc>
                <a:spcAft>
                  <a:spcPts val="588"/>
                </a:spcAft>
                <a:defRPr/>
              </a:pPr>
              <a:r>
                <a:rPr lang="en-US" sz="8624" b="1">
                  <a:latin typeface="Segoe UI"/>
                </a:rPr>
                <a:t>2</a:t>
              </a:r>
            </a:p>
          </p:txBody>
        </p:sp>
      </p:grpSp>
      <p:grpSp>
        <p:nvGrpSpPr>
          <p:cNvPr id="4" name="Group 3">
            <a:extLst>
              <a:ext uri="{FF2B5EF4-FFF2-40B4-BE49-F238E27FC236}">
                <a16:creationId xmlns:a16="http://schemas.microsoft.com/office/drawing/2014/main" id="{8BB7B09C-BD62-56D5-8EF8-985741ED7A5A}"/>
              </a:ext>
            </a:extLst>
          </p:cNvPr>
          <p:cNvGrpSpPr/>
          <p:nvPr/>
        </p:nvGrpSpPr>
        <p:grpSpPr>
          <a:xfrm>
            <a:off x="6024728" y="3556014"/>
            <a:ext cx="4725262" cy="2708564"/>
            <a:chOff x="7074275" y="1241996"/>
            <a:chExt cx="4725262" cy="2708564"/>
          </a:xfrm>
        </p:grpSpPr>
        <p:pic>
          <p:nvPicPr>
            <p:cNvPr id="7" name="Picture 6">
              <a:extLst>
                <a:ext uri="{FF2B5EF4-FFF2-40B4-BE49-F238E27FC236}">
                  <a16:creationId xmlns:a16="http://schemas.microsoft.com/office/drawing/2014/main" id="{599D79E0-1860-8CFC-69D9-F9BA70623694}"/>
                </a:ext>
              </a:extLst>
            </p:cNvPr>
            <p:cNvPicPr>
              <a:picLocks noChangeAspect="1"/>
            </p:cNvPicPr>
            <p:nvPr/>
          </p:nvPicPr>
          <p:blipFill>
            <a:blip r:embed="rId4"/>
            <a:srcRect l="26697" t="46877" r="27118" b="21128"/>
            <a:stretch/>
          </p:blipFill>
          <p:spPr>
            <a:xfrm>
              <a:off x="7074275" y="1241996"/>
              <a:ext cx="4725262" cy="2708564"/>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7449F1DC-7D27-F39C-35AE-203639F9D2F1}"/>
                </a:ext>
              </a:extLst>
            </p:cNvPr>
            <p:cNvSpPr txBox="1"/>
            <p:nvPr/>
          </p:nvSpPr>
          <p:spPr>
            <a:xfrm>
              <a:off x="7283769" y="2727529"/>
              <a:ext cx="1447389" cy="369332"/>
            </a:xfrm>
            <a:prstGeom prst="rect">
              <a:avLst/>
            </a:prstGeom>
            <a:solidFill>
              <a:schemeClr val="tx1"/>
            </a:solidFill>
          </p:spPr>
          <p:txBody>
            <a:bodyPr wrap="square">
              <a:spAutoFit/>
            </a:bodyPr>
            <a:lstStyle/>
            <a:p>
              <a:r>
                <a:rPr lang="en-US" sz="1800" b="1" err="1">
                  <a:solidFill>
                    <a:srgbClr val="575AC8"/>
                  </a:solidFill>
                  <a:latin typeface="Segoe UI"/>
                </a:rPr>
                <a:t>PowerCAT</a:t>
              </a:r>
              <a:endParaRPr lang="en-US">
                <a:solidFill>
                  <a:srgbClr val="575AC8"/>
                </a:solidFill>
              </a:endParaRPr>
            </a:p>
          </p:txBody>
        </p:sp>
      </p:grpSp>
      <p:pic>
        <p:nvPicPr>
          <p:cNvPr id="12" name="Picture 11" descr="A qr code on a white background&#10;&#10;AI-generated content may be incorrect.">
            <a:extLst>
              <a:ext uri="{FF2B5EF4-FFF2-40B4-BE49-F238E27FC236}">
                <a16:creationId xmlns:a16="http://schemas.microsoft.com/office/drawing/2014/main" id="{920BD770-2892-005E-7559-6CD60B0CBA59}"/>
              </a:ext>
            </a:extLst>
          </p:cNvPr>
          <p:cNvPicPr>
            <a:picLocks noChangeAspect="1"/>
          </p:cNvPicPr>
          <p:nvPr/>
        </p:nvPicPr>
        <p:blipFill>
          <a:blip r:embed="rId5"/>
          <a:stretch>
            <a:fillRect/>
          </a:stretch>
        </p:blipFill>
        <p:spPr>
          <a:xfrm>
            <a:off x="8634993" y="666634"/>
            <a:ext cx="2114550" cy="2105025"/>
          </a:xfrm>
          <a:prstGeom prst="rect">
            <a:avLst/>
          </a:prstGeom>
        </p:spPr>
      </p:pic>
    </p:spTree>
    <p:extLst>
      <p:ext uri="{BB962C8B-B14F-4D97-AF65-F5344CB8AC3E}">
        <p14:creationId xmlns:p14="http://schemas.microsoft.com/office/powerpoint/2010/main" val="1610176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54DD7-01EA-86AA-FA90-95F6A3701C09}"/>
              </a:ext>
            </a:extLst>
          </p:cNvPr>
          <p:cNvSpPr>
            <a:spLocks noGrp="1"/>
          </p:cNvSpPr>
          <p:nvPr>
            <p:ph type="title" idx="4294967295"/>
          </p:nvPr>
        </p:nvSpPr>
        <p:spPr>
          <a:xfrm>
            <a:off x="676216" y="365125"/>
            <a:ext cx="5435600" cy="1071563"/>
          </a:xfrm>
        </p:spPr>
        <p:txBody>
          <a:bodyPr/>
          <a:lstStyle/>
          <a:p>
            <a:pPr algn="l"/>
            <a:r>
              <a:rPr lang="en-US"/>
              <a:t>Useful Resources</a:t>
            </a:r>
          </a:p>
        </p:txBody>
      </p:sp>
      <p:sp>
        <p:nvSpPr>
          <p:cNvPr id="3" name="Content Placeholder 2">
            <a:extLst>
              <a:ext uri="{FF2B5EF4-FFF2-40B4-BE49-F238E27FC236}">
                <a16:creationId xmlns:a16="http://schemas.microsoft.com/office/drawing/2014/main" id="{74DA91BE-8B02-1CF0-62DD-B1048694ED8E}"/>
              </a:ext>
            </a:extLst>
          </p:cNvPr>
          <p:cNvSpPr>
            <a:spLocks noGrp="1"/>
          </p:cNvSpPr>
          <p:nvPr>
            <p:ph idx="4294967295"/>
          </p:nvPr>
        </p:nvSpPr>
        <p:spPr>
          <a:xfrm>
            <a:off x="8848725" y="1436688"/>
            <a:ext cx="3343275" cy="2562225"/>
          </a:xfrm>
        </p:spPr>
        <p:txBody>
          <a:bodyPr>
            <a:normAutofit/>
          </a:bodyPr>
          <a:lstStyle/>
          <a:p>
            <a:pPr marL="0" indent="0">
              <a:buNone/>
            </a:pPr>
            <a:r>
              <a:rPr lang="en-US" sz="3200">
                <a:latin typeface="Segoe UI Semibold" panose="020B0702040204020203" pitchFamily="34" charset="0"/>
                <a:cs typeface="Segoe UI Semibold" panose="020B0702040204020203" pitchFamily="34" charset="0"/>
              </a:rPr>
              <a:t>Toolkits</a:t>
            </a:r>
          </a:p>
          <a:p>
            <a:r>
              <a:rPr lang="en-US" sz="2000"/>
              <a:t>Copilot Studio Kit</a:t>
            </a:r>
          </a:p>
          <a:p>
            <a:r>
              <a:rPr lang="en-US" sz="2000"/>
              <a:t>Power CAT Tools</a:t>
            </a:r>
          </a:p>
          <a:p>
            <a:r>
              <a:rPr lang="en-US" sz="2000" err="1"/>
              <a:t>CoE</a:t>
            </a:r>
            <a:r>
              <a:rPr lang="en-US" sz="2000"/>
              <a:t> Starter Kit</a:t>
            </a:r>
          </a:p>
          <a:p>
            <a:r>
              <a:rPr lang="en-US" sz="2000"/>
              <a:t>Creator Kit</a:t>
            </a:r>
          </a:p>
          <a:p>
            <a:r>
              <a:rPr lang="en-US" sz="2000"/>
              <a:t>Automation Kit</a:t>
            </a:r>
          </a:p>
        </p:txBody>
      </p:sp>
      <p:pic>
        <p:nvPicPr>
          <p:cNvPr id="5" name="Picture 4">
            <a:extLst>
              <a:ext uri="{FF2B5EF4-FFF2-40B4-BE49-F238E27FC236}">
                <a16:creationId xmlns:a16="http://schemas.microsoft.com/office/drawing/2014/main" id="{D42D3067-1771-7863-2F20-98302B5B6EB1}"/>
              </a:ext>
            </a:extLst>
          </p:cNvPr>
          <p:cNvPicPr>
            <a:picLocks noChangeAspect="1"/>
          </p:cNvPicPr>
          <p:nvPr/>
        </p:nvPicPr>
        <p:blipFill>
          <a:blip r:embed="rId2"/>
          <a:stretch>
            <a:fillRect/>
          </a:stretch>
        </p:blipFill>
        <p:spPr>
          <a:xfrm>
            <a:off x="2052730" y="4330384"/>
            <a:ext cx="1970403" cy="1970403"/>
          </a:xfrm>
          <a:prstGeom prst="rect">
            <a:avLst/>
          </a:prstGeom>
        </p:spPr>
      </p:pic>
      <p:sp>
        <p:nvSpPr>
          <p:cNvPr id="6" name="TextBox 5">
            <a:extLst>
              <a:ext uri="{FF2B5EF4-FFF2-40B4-BE49-F238E27FC236}">
                <a16:creationId xmlns:a16="http://schemas.microsoft.com/office/drawing/2014/main" id="{D6E09F42-9FA5-8146-5A10-A2A22ED8933C}"/>
              </a:ext>
            </a:extLst>
          </p:cNvPr>
          <p:cNvSpPr txBox="1"/>
          <p:nvPr/>
        </p:nvSpPr>
        <p:spPr>
          <a:xfrm>
            <a:off x="4170502" y="4986710"/>
            <a:ext cx="506584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70C0"/>
                </a:solidFill>
                <a:effectLst/>
                <a:uLnTx/>
                <a:uFillTx/>
                <a:latin typeface="Segoe UI Semibold" panose="020B0702040204020203" pitchFamily="34" charset="0"/>
                <a:ea typeface="+mn-ea"/>
                <a:cs typeface="Segoe UI Semibold" panose="020B0702040204020203" pitchFamily="34" charset="0"/>
              </a:rPr>
              <a:t>aka.ms/</a:t>
            </a:r>
            <a:r>
              <a:rPr kumimoji="0" lang="en-US" sz="2800" b="0" i="0" u="none" strike="noStrike" kern="1200" cap="none" spc="0" normalizeH="0" baseline="0" noProof="0" err="1">
                <a:ln>
                  <a:noFill/>
                </a:ln>
                <a:solidFill>
                  <a:srgbClr val="0070C0"/>
                </a:solidFill>
                <a:effectLst/>
                <a:uLnTx/>
                <a:uFillTx/>
                <a:latin typeface="Segoe UI Semibold" panose="020B0702040204020203" pitchFamily="34" charset="0"/>
                <a:ea typeface="+mn-ea"/>
                <a:cs typeface="Segoe UI Semibold" panose="020B0702040204020203" pitchFamily="34" charset="0"/>
              </a:rPr>
              <a:t>PowerCATResources</a:t>
            </a:r>
            <a:endParaRPr kumimoji="0" lang="en-US" sz="2800" b="0" i="0" u="none" strike="noStrike" kern="1200" cap="none" spc="0" normalizeH="0" baseline="0" noProof="0">
              <a:ln>
                <a:noFill/>
              </a:ln>
              <a:solidFill>
                <a:srgbClr val="0070C0"/>
              </a:solidFill>
              <a:effectLst/>
              <a:uLnTx/>
              <a:uFillTx/>
              <a:latin typeface="Segoe UI Semibold" panose="020B0702040204020203" pitchFamily="34" charset="0"/>
              <a:ea typeface="+mn-ea"/>
              <a:cs typeface="Segoe UI Semibold" panose="020B0702040204020203" pitchFamily="34" charset="0"/>
            </a:endParaRPr>
          </a:p>
        </p:txBody>
      </p:sp>
      <p:sp>
        <p:nvSpPr>
          <p:cNvPr id="11" name="TextBox 10">
            <a:extLst>
              <a:ext uri="{FF2B5EF4-FFF2-40B4-BE49-F238E27FC236}">
                <a16:creationId xmlns:a16="http://schemas.microsoft.com/office/drawing/2014/main" id="{6F853D0D-572F-5568-22AF-2F2EE6B20926}"/>
              </a:ext>
            </a:extLst>
          </p:cNvPr>
          <p:cNvSpPr txBox="1"/>
          <p:nvPr/>
        </p:nvSpPr>
        <p:spPr>
          <a:xfrm>
            <a:off x="676216" y="1437197"/>
            <a:ext cx="3494286" cy="2561727"/>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effectLst/>
                <a:uLnTx/>
                <a:uFillTx/>
                <a:latin typeface="Segoe UI Semibold" panose="020B0702040204020203" pitchFamily="34" charset="0"/>
                <a:ea typeface="+mn-ea"/>
                <a:cs typeface="Segoe UI Semibold" panose="020B0702040204020203" pitchFamily="34" charset="0"/>
              </a:rPr>
              <a:t>Skilling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rPr>
              <a:t>Power Up</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rPr>
              <a:t>Copilot Studio in a Day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rPr>
              <a:t>AI Webinars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rPr>
              <a:t>Kickstarter workshops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rPr>
              <a:t>Architecture bootcamps</a:t>
            </a:r>
          </a:p>
        </p:txBody>
      </p:sp>
      <p:sp>
        <p:nvSpPr>
          <p:cNvPr id="15" name="TextBox 14">
            <a:extLst>
              <a:ext uri="{FF2B5EF4-FFF2-40B4-BE49-F238E27FC236}">
                <a16:creationId xmlns:a16="http://schemas.microsoft.com/office/drawing/2014/main" id="{7E61B252-33CD-6D2D-D578-977AC331DBDA}"/>
              </a:ext>
            </a:extLst>
          </p:cNvPr>
          <p:cNvSpPr txBox="1"/>
          <p:nvPr/>
        </p:nvSpPr>
        <p:spPr>
          <a:xfrm>
            <a:off x="4451891" y="1437197"/>
            <a:ext cx="3661596" cy="2561727"/>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effectLst/>
                <a:uLnTx/>
                <a:uFillTx/>
                <a:latin typeface="Segoe UI Semibold" panose="020B0702040204020203" pitchFamily="34" charset="0"/>
                <a:ea typeface="+mn-ea"/>
                <a:cs typeface="Segoe UI Semibold" panose="020B0702040204020203" pitchFamily="34" charset="0"/>
              </a:rPr>
              <a:t>Guidance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rPr>
              <a:t>Architecture Center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rPr>
              <a:t>Power Well-Architected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rPr>
              <a:t>Power Platform Guidance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rPr>
              <a:t>Copilot Studio Guidance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rPr>
              <a:t>Adoption Center</a:t>
            </a:r>
          </a:p>
        </p:txBody>
      </p:sp>
    </p:spTree>
    <p:extLst>
      <p:ext uri="{BB962C8B-B14F-4D97-AF65-F5344CB8AC3E}">
        <p14:creationId xmlns:p14="http://schemas.microsoft.com/office/powerpoint/2010/main" val="449850458"/>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A2E40-9465-108E-02EF-B1489B223EAD}"/>
            </a:ext>
          </a:extLst>
        </p:cNvPr>
        <p:cNvGrpSpPr/>
        <p:nvPr/>
      </p:nvGrpSpPr>
      <p:grpSpPr>
        <a:xfrm>
          <a:off x="0" y="0"/>
          <a:ext cx="0" cy="0"/>
          <a:chOff x="0" y="0"/>
          <a:chExt cx="0" cy="0"/>
        </a:xfrm>
      </p:grpSpPr>
      <p:sp>
        <p:nvSpPr>
          <p:cNvPr id="5" name="Rectangle: Top Corners Rounded 4">
            <a:extLst>
              <a:ext uri="{FF2B5EF4-FFF2-40B4-BE49-F238E27FC236}">
                <a16:creationId xmlns:a16="http://schemas.microsoft.com/office/drawing/2014/main" id="{EE33EF0D-C313-FFED-49B4-F4A5639500EC}"/>
              </a:ext>
            </a:extLst>
          </p:cNvPr>
          <p:cNvSpPr/>
          <p:nvPr/>
        </p:nvSpPr>
        <p:spPr bwMode="auto">
          <a:xfrm rot="5400000">
            <a:off x="-770828" y="1061113"/>
            <a:ext cx="6277428" cy="4735773"/>
          </a:xfrm>
          <a:prstGeom prst="round2SameRect">
            <a:avLst>
              <a:gd name="adj1" fmla="val 6302"/>
              <a:gd name="adj2" fmla="val 0"/>
            </a:avLst>
          </a:prstGeom>
          <a:solidFill>
            <a:schemeClr val="bg1"/>
          </a:solidFill>
          <a:ln w="6350">
            <a:noFill/>
            <a:headEnd type="none" w="med" len="med"/>
            <a:tailEnd type="none" w="med" len="med"/>
          </a:ln>
          <a:effectLst>
            <a:outerShdw blurRad="38100" sx="101000" sy="101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304" rIns="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nvGrpSpPr>
          <p:cNvPr id="37" name="Group 36">
            <a:extLst>
              <a:ext uri="{FF2B5EF4-FFF2-40B4-BE49-F238E27FC236}">
                <a16:creationId xmlns:a16="http://schemas.microsoft.com/office/drawing/2014/main" id="{112AC77A-3A9D-2916-BF19-F952D4E2D65F}"/>
              </a:ext>
            </a:extLst>
          </p:cNvPr>
          <p:cNvGrpSpPr/>
          <p:nvPr/>
        </p:nvGrpSpPr>
        <p:grpSpPr>
          <a:xfrm>
            <a:off x="588263" y="3257774"/>
            <a:ext cx="3355940" cy="560315"/>
            <a:chOff x="588263" y="3790724"/>
            <a:chExt cx="4094226" cy="683581"/>
          </a:xfrm>
        </p:grpSpPr>
        <p:sp>
          <p:nvSpPr>
            <p:cNvPr id="51" name="Rectangle: Rounded Corners 50">
              <a:extLst>
                <a:ext uri="{FF2B5EF4-FFF2-40B4-BE49-F238E27FC236}">
                  <a16:creationId xmlns:a16="http://schemas.microsoft.com/office/drawing/2014/main" id="{B9D1578A-2F47-F557-2A03-98BCE58DA043}"/>
                </a:ext>
              </a:extLst>
            </p:cNvPr>
            <p:cNvSpPr/>
            <p:nvPr/>
          </p:nvSpPr>
          <p:spPr bwMode="auto">
            <a:xfrm>
              <a:off x="588263" y="3790724"/>
              <a:ext cx="4094226" cy="683581"/>
            </a:xfrm>
            <a:prstGeom prst="roundRect">
              <a:avLst/>
            </a:prstGeom>
            <a:solidFill>
              <a:schemeClr val="accent3">
                <a:lumMod val="75000"/>
              </a:schemeClr>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52" name="magnify" title="Icon of a magnifying glass">
              <a:extLst>
                <a:ext uri="{FF2B5EF4-FFF2-40B4-BE49-F238E27FC236}">
                  <a16:creationId xmlns:a16="http://schemas.microsoft.com/office/drawing/2014/main" id="{AE01601F-DB85-B98B-F0A7-00F12716DB69}"/>
                </a:ext>
              </a:extLst>
            </p:cNvPr>
            <p:cNvSpPr>
              <a:spLocks noChangeAspect="1" noEditPoints="1"/>
            </p:cNvSpPr>
            <p:nvPr/>
          </p:nvSpPr>
          <p:spPr bwMode="auto">
            <a:xfrm flipH="1">
              <a:off x="777877" y="3934956"/>
              <a:ext cx="372886" cy="365760"/>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noFill/>
            <a:ln w="28575" cap="sq">
              <a:solidFill>
                <a:schemeClr val="accent4">
                  <a:lumMod val="40000"/>
                  <a:lumOff val="6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mn-cs"/>
              </a:endParaRPr>
            </a:p>
          </p:txBody>
        </p:sp>
        <p:sp>
          <p:nvSpPr>
            <p:cNvPr id="53" name="TextBox 52">
              <a:extLst>
                <a:ext uri="{FF2B5EF4-FFF2-40B4-BE49-F238E27FC236}">
                  <a16:creationId xmlns:a16="http://schemas.microsoft.com/office/drawing/2014/main" id="{08BF8D68-6CD8-1BEC-60F2-8BA2091EE274}"/>
                </a:ext>
              </a:extLst>
            </p:cNvPr>
            <p:cNvSpPr txBox="1"/>
            <p:nvPr/>
          </p:nvSpPr>
          <p:spPr>
            <a:xfrm>
              <a:off x="1443514" y="3981150"/>
              <a:ext cx="3013115" cy="337937"/>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aka.ms</a:t>
              </a:r>
              <a:r>
                <a:rPr kumimoji="0" lang="en-US" sz="1800" b="0" i="0" u="none" strike="noStrike" kern="1200" cap="none" spc="0" normalizeH="0" baseline="0" noProof="0">
                  <a:ln>
                    <a:noFill/>
                  </a:ln>
                  <a:solidFill>
                    <a:srgbClr val="FFFFFF"/>
                  </a:solidFill>
                  <a:effectLst/>
                  <a:uLnTx/>
                  <a:uFillTx/>
                  <a:latin typeface="Segoe UI Semibold"/>
                  <a:ea typeface="+mn-ea"/>
                  <a:cs typeface="+mn-cs"/>
                </a:rPr>
                <a:t>/trycopilotstudio</a:t>
              </a:r>
            </a:p>
          </p:txBody>
        </p:sp>
      </p:grpSp>
      <p:sp>
        <p:nvSpPr>
          <p:cNvPr id="3" name="Title 2">
            <a:extLst>
              <a:ext uri="{FF2B5EF4-FFF2-40B4-BE49-F238E27FC236}">
                <a16:creationId xmlns:a16="http://schemas.microsoft.com/office/drawing/2014/main" id="{F296CC44-6CB8-FCBC-AE1C-84BFBDE0B5F3}"/>
              </a:ext>
            </a:extLst>
          </p:cNvPr>
          <p:cNvSpPr>
            <a:spLocks noGrp="1"/>
          </p:cNvSpPr>
          <p:nvPr>
            <p:ph type="title" idx="4294967295"/>
          </p:nvPr>
        </p:nvSpPr>
        <p:spPr>
          <a:xfrm>
            <a:off x="480767" y="1817688"/>
            <a:ext cx="3355975" cy="2216150"/>
          </a:xfrm>
        </p:spPr>
        <p:txBody>
          <a:bodyPr wrap="square">
            <a:spAutoFit/>
          </a:bodyPr>
          <a:lstStyle/>
          <a:p>
            <a:pPr lvl="0"/>
            <a:r>
              <a:rPr lang="en-US" noProof="0"/>
              <a:t>Get started </a:t>
            </a:r>
            <a:br>
              <a:rPr lang="en-US" noProof="0"/>
            </a:br>
            <a:r>
              <a:rPr lang="en-US" noProof="0"/>
              <a:t>today</a:t>
            </a:r>
            <a:br>
              <a:rPr lang="en-US" noProof="0"/>
            </a:br>
            <a:br>
              <a:rPr lang="en-US" noProof="0"/>
            </a:br>
            <a:endParaRPr lang="en-US" noProof="0"/>
          </a:p>
        </p:txBody>
      </p:sp>
      <p:sp>
        <p:nvSpPr>
          <p:cNvPr id="18" name="TextBox 17">
            <a:extLst>
              <a:ext uri="{FF2B5EF4-FFF2-40B4-BE49-F238E27FC236}">
                <a16:creationId xmlns:a16="http://schemas.microsoft.com/office/drawing/2014/main" id="{E589733B-9E0A-C447-FFD8-AEC3D21CA588}"/>
              </a:ext>
            </a:extLst>
          </p:cNvPr>
          <p:cNvSpPr txBox="1"/>
          <p:nvPr/>
        </p:nvSpPr>
        <p:spPr>
          <a:xfrm>
            <a:off x="6003690" y="982823"/>
            <a:ext cx="2439063" cy="492443"/>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Segoe UI Semibold"/>
                <a:ea typeface="+mn-ea"/>
                <a:cs typeface="+mn-cs"/>
              </a:rPr>
              <a:t>Learn more</a:t>
            </a:r>
          </a:p>
        </p:txBody>
      </p:sp>
      <p:grpSp>
        <p:nvGrpSpPr>
          <p:cNvPr id="8" name="Graphic 3">
            <a:extLst>
              <a:ext uri="{FF2B5EF4-FFF2-40B4-BE49-F238E27FC236}">
                <a16:creationId xmlns:a16="http://schemas.microsoft.com/office/drawing/2014/main" id="{12892A06-16C8-E17B-41C9-5630F26DB378}"/>
              </a:ext>
            </a:extLst>
          </p:cNvPr>
          <p:cNvGrpSpPr/>
          <p:nvPr/>
        </p:nvGrpSpPr>
        <p:grpSpPr>
          <a:xfrm>
            <a:off x="5283663" y="905397"/>
            <a:ext cx="529734" cy="647197"/>
            <a:chOff x="-3362584" y="1149499"/>
            <a:chExt cx="2568500" cy="3138040"/>
          </a:xfrm>
          <a:solidFill>
            <a:schemeClr val="tx1"/>
          </a:solidFill>
        </p:grpSpPr>
        <p:sp>
          <p:nvSpPr>
            <p:cNvPr id="9" name="Freeform: Shape 8">
              <a:extLst>
                <a:ext uri="{FF2B5EF4-FFF2-40B4-BE49-F238E27FC236}">
                  <a16:creationId xmlns:a16="http://schemas.microsoft.com/office/drawing/2014/main" id="{ABB72CEF-45B8-3C29-98ED-51E7DC81B57E}"/>
                </a:ext>
              </a:extLst>
            </p:cNvPr>
            <p:cNvSpPr/>
            <p:nvPr/>
          </p:nvSpPr>
          <p:spPr>
            <a:xfrm>
              <a:off x="-2999494" y="1504724"/>
              <a:ext cx="2205409" cy="2782815"/>
            </a:xfrm>
            <a:custGeom>
              <a:avLst/>
              <a:gdLst>
                <a:gd name="connsiteX0" fmla="*/ 2032388 w 2205409"/>
                <a:gd name="connsiteY0" fmla="*/ 0 h 2782815"/>
                <a:gd name="connsiteX1" fmla="*/ 1940633 w 2205409"/>
                <a:gd name="connsiteY1" fmla="*/ 0 h 2782815"/>
                <a:gd name="connsiteX2" fmla="*/ 1940633 w 2205409"/>
                <a:gd name="connsiteY2" fmla="*/ 2254244 h 2782815"/>
                <a:gd name="connsiteX3" fmla="*/ 1668974 w 2205409"/>
                <a:gd name="connsiteY3" fmla="*/ 2525900 h 2782815"/>
                <a:gd name="connsiteX4" fmla="*/ 739289 w 2205409"/>
                <a:gd name="connsiteY4" fmla="*/ 2525900 h 2782815"/>
                <a:gd name="connsiteX5" fmla="*/ 0 w 2205409"/>
                <a:gd name="connsiteY5" fmla="*/ 2525900 h 2782815"/>
                <a:gd name="connsiteX6" fmla="*/ 0 w 2205409"/>
                <a:gd name="connsiteY6" fmla="*/ 2609463 h 2782815"/>
                <a:gd name="connsiteX7" fmla="*/ 173353 w 2205409"/>
                <a:gd name="connsiteY7" fmla="*/ 2782815 h 2782815"/>
                <a:gd name="connsiteX8" fmla="*/ 1102707 w 2205409"/>
                <a:gd name="connsiteY8" fmla="*/ 2782815 h 2782815"/>
                <a:gd name="connsiteX9" fmla="*/ 2032061 w 2205409"/>
                <a:gd name="connsiteY9" fmla="*/ 2782815 h 2782815"/>
                <a:gd name="connsiteX10" fmla="*/ 2205410 w 2205409"/>
                <a:gd name="connsiteY10" fmla="*/ 2609463 h 2782815"/>
                <a:gd name="connsiteX11" fmla="*/ 2205410 w 2205409"/>
                <a:gd name="connsiteY11" fmla="*/ 173353 h 2782815"/>
                <a:gd name="connsiteX12" fmla="*/ 2032388 w 2205409"/>
                <a:gd name="connsiteY12" fmla="*/ 0 h 2782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05409" h="2782815">
                  <a:moveTo>
                    <a:pt x="2032388" y="0"/>
                  </a:moveTo>
                  <a:lnTo>
                    <a:pt x="1940633" y="0"/>
                  </a:lnTo>
                  <a:lnTo>
                    <a:pt x="1940633" y="2254244"/>
                  </a:lnTo>
                  <a:cubicBezTo>
                    <a:pt x="1940633" y="2403999"/>
                    <a:pt x="1818729" y="2525900"/>
                    <a:pt x="1668974" y="2525900"/>
                  </a:cubicBezTo>
                  <a:lnTo>
                    <a:pt x="739289" y="2525900"/>
                  </a:lnTo>
                  <a:lnTo>
                    <a:pt x="0" y="2525900"/>
                  </a:lnTo>
                  <a:lnTo>
                    <a:pt x="0" y="2609463"/>
                  </a:lnTo>
                  <a:cubicBezTo>
                    <a:pt x="0" y="2705154"/>
                    <a:pt x="77665" y="2782815"/>
                    <a:pt x="173353" y="2782815"/>
                  </a:cubicBezTo>
                  <a:lnTo>
                    <a:pt x="1102707" y="2782815"/>
                  </a:lnTo>
                  <a:lnTo>
                    <a:pt x="2032061" y="2782815"/>
                  </a:lnTo>
                  <a:cubicBezTo>
                    <a:pt x="2127749" y="2782815"/>
                    <a:pt x="2205410" y="2705154"/>
                    <a:pt x="2205410" y="2609463"/>
                  </a:cubicBezTo>
                  <a:lnTo>
                    <a:pt x="2205410" y="173353"/>
                  </a:lnTo>
                  <a:cubicBezTo>
                    <a:pt x="2205413" y="77665"/>
                    <a:pt x="2128076" y="0"/>
                    <a:pt x="2032388" y="0"/>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 name="Freeform: Shape 9">
              <a:extLst>
                <a:ext uri="{FF2B5EF4-FFF2-40B4-BE49-F238E27FC236}">
                  <a16:creationId xmlns:a16="http://schemas.microsoft.com/office/drawing/2014/main" id="{00F25E87-5D60-0C34-DA24-E31900973A40}"/>
                </a:ext>
              </a:extLst>
            </p:cNvPr>
            <p:cNvSpPr/>
            <p:nvPr/>
          </p:nvSpPr>
          <p:spPr>
            <a:xfrm>
              <a:off x="-3362584" y="1149499"/>
              <a:ext cx="2205085" cy="2782815"/>
            </a:xfrm>
            <a:custGeom>
              <a:avLst/>
              <a:gdLst>
                <a:gd name="connsiteX0" fmla="*/ 1102379 w 2205085"/>
                <a:gd name="connsiteY0" fmla="*/ 2782815 h 2782815"/>
                <a:gd name="connsiteX1" fmla="*/ 2031733 w 2205085"/>
                <a:gd name="connsiteY1" fmla="*/ 2782815 h 2782815"/>
                <a:gd name="connsiteX2" fmla="*/ 2205086 w 2205085"/>
                <a:gd name="connsiteY2" fmla="*/ 2609469 h 2782815"/>
                <a:gd name="connsiteX3" fmla="*/ 2205086 w 2205085"/>
                <a:gd name="connsiteY3" fmla="*/ 355226 h 2782815"/>
                <a:gd name="connsiteX4" fmla="*/ 2205086 w 2205085"/>
                <a:gd name="connsiteY4" fmla="*/ 173353 h 2782815"/>
                <a:gd name="connsiteX5" fmla="*/ 2031733 w 2205085"/>
                <a:gd name="connsiteY5" fmla="*/ 0 h 2782815"/>
                <a:gd name="connsiteX6" fmla="*/ 1102379 w 2205085"/>
                <a:gd name="connsiteY6" fmla="*/ 0 h 2782815"/>
                <a:gd name="connsiteX7" fmla="*/ 793359 w 2205085"/>
                <a:gd name="connsiteY7" fmla="*/ 0 h 2782815"/>
                <a:gd name="connsiteX8" fmla="*/ 793359 w 2205085"/>
                <a:gd name="connsiteY8" fmla="*/ 57347 h 2782815"/>
                <a:gd name="connsiteX9" fmla="*/ 794342 w 2205085"/>
                <a:gd name="connsiteY9" fmla="*/ 75698 h 2782815"/>
                <a:gd name="connsiteX10" fmla="*/ 794342 w 2205085"/>
                <a:gd name="connsiteY10" fmla="*/ 453535 h 2782815"/>
                <a:gd name="connsiteX11" fmla="*/ 794342 w 2205085"/>
                <a:gd name="connsiteY11" fmla="*/ 550534 h 2782815"/>
                <a:gd name="connsiteX12" fmla="*/ 550206 w 2205085"/>
                <a:gd name="connsiteY12" fmla="*/ 794670 h 2782815"/>
                <a:gd name="connsiteX13" fmla="*/ 453208 w 2205085"/>
                <a:gd name="connsiteY13" fmla="*/ 794670 h 2782815"/>
                <a:gd name="connsiteX14" fmla="*/ 75371 w 2205085"/>
                <a:gd name="connsiteY14" fmla="*/ 794670 h 2782815"/>
                <a:gd name="connsiteX15" fmla="*/ 60297 w 2205085"/>
                <a:gd name="connsiteY15" fmla="*/ 794014 h 2782815"/>
                <a:gd name="connsiteX16" fmla="*/ 0 w 2205085"/>
                <a:gd name="connsiteY16" fmla="*/ 794014 h 2782815"/>
                <a:gd name="connsiteX17" fmla="*/ 0 w 2205085"/>
                <a:gd name="connsiteY17" fmla="*/ 2609469 h 2782815"/>
                <a:gd name="connsiteX18" fmla="*/ 173353 w 2205085"/>
                <a:gd name="connsiteY18" fmla="*/ 2782815 h 2782815"/>
                <a:gd name="connsiteX19" fmla="*/ 363418 w 2205085"/>
                <a:gd name="connsiteY19" fmla="*/ 2782815 h 2782815"/>
                <a:gd name="connsiteX20" fmla="*/ 1102379 w 2205085"/>
                <a:gd name="connsiteY20" fmla="*/ 2782815 h 2782815"/>
                <a:gd name="connsiteX21" fmla="*/ 1102379 w 2205085"/>
                <a:gd name="connsiteY21" fmla="*/ 2782815 h 2782815"/>
                <a:gd name="connsiteX22" fmla="*/ 1137443 w 2205085"/>
                <a:gd name="connsiteY22" fmla="*/ 2193616 h 2782815"/>
                <a:gd name="connsiteX23" fmla="*/ 531528 w 2205085"/>
                <a:gd name="connsiteY23" fmla="*/ 2193616 h 2782815"/>
                <a:gd name="connsiteX24" fmla="*/ 449603 w 2205085"/>
                <a:gd name="connsiteY24" fmla="*/ 2111692 h 2782815"/>
                <a:gd name="connsiteX25" fmla="*/ 531528 w 2205085"/>
                <a:gd name="connsiteY25" fmla="*/ 2029767 h 2782815"/>
                <a:gd name="connsiteX26" fmla="*/ 1137770 w 2205085"/>
                <a:gd name="connsiteY26" fmla="*/ 2029767 h 2782815"/>
                <a:gd name="connsiteX27" fmla="*/ 1219695 w 2205085"/>
                <a:gd name="connsiteY27" fmla="*/ 2111692 h 2782815"/>
                <a:gd name="connsiteX28" fmla="*/ 1137443 w 2205085"/>
                <a:gd name="connsiteY28" fmla="*/ 2193616 h 2782815"/>
                <a:gd name="connsiteX29" fmla="*/ 1743686 w 2205085"/>
                <a:gd name="connsiteY29" fmla="*/ 1775476 h 2782815"/>
                <a:gd name="connsiteX30" fmla="*/ 531528 w 2205085"/>
                <a:gd name="connsiteY30" fmla="*/ 1775476 h 2782815"/>
                <a:gd name="connsiteX31" fmla="*/ 449603 w 2205085"/>
                <a:gd name="connsiteY31" fmla="*/ 1693551 h 2782815"/>
                <a:gd name="connsiteX32" fmla="*/ 531528 w 2205085"/>
                <a:gd name="connsiteY32" fmla="*/ 1611626 h 2782815"/>
                <a:gd name="connsiteX33" fmla="*/ 1743686 w 2205085"/>
                <a:gd name="connsiteY33" fmla="*/ 1611626 h 2782815"/>
                <a:gd name="connsiteX34" fmla="*/ 1825610 w 2205085"/>
                <a:gd name="connsiteY34" fmla="*/ 1693551 h 2782815"/>
                <a:gd name="connsiteX35" fmla="*/ 1743686 w 2205085"/>
                <a:gd name="connsiteY35" fmla="*/ 1775476 h 2782815"/>
                <a:gd name="connsiteX36" fmla="*/ 531528 w 2205085"/>
                <a:gd name="connsiteY36" fmla="*/ 1167591 h 2782815"/>
                <a:gd name="connsiteX37" fmla="*/ 1743686 w 2205085"/>
                <a:gd name="connsiteY37" fmla="*/ 1167591 h 2782815"/>
                <a:gd name="connsiteX38" fmla="*/ 1825610 w 2205085"/>
                <a:gd name="connsiteY38" fmla="*/ 1249516 h 2782815"/>
                <a:gd name="connsiteX39" fmla="*/ 1743686 w 2205085"/>
                <a:gd name="connsiteY39" fmla="*/ 1331440 h 2782815"/>
                <a:gd name="connsiteX40" fmla="*/ 531528 w 2205085"/>
                <a:gd name="connsiteY40" fmla="*/ 1331440 h 2782815"/>
                <a:gd name="connsiteX41" fmla="*/ 449603 w 2205085"/>
                <a:gd name="connsiteY41" fmla="*/ 1249516 h 2782815"/>
                <a:gd name="connsiteX42" fmla="*/ 531528 w 2205085"/>
                <a:gd name="connsiteY42" fmla="*/ 1167591 h 2782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05085" h="2782815">
                  <a:moveTo>
                    <a:pt x="1102379" y="2782815"/>
                  </a:moveTo>
                  <a:lnTo>
                    <a:pt x="2031733" y="2782815"/>
                  </a:lnTo>
                  <a:cubicBezTo>
                    <a:pt x="2127421" y="2782815"/>
                    <a:pt x="2205086" y="2705154"/>
                    <a:pt x="2205086" y="2609469"/>
                  </a:cubicBezTo>
                  <a:lnTo>
                    <a:pt x="2205086" y="355226"/>
                  </a:lnTo>
                  <a:lnTo>
                    <a:pt x="2205086" y="173353"/>
                  </a:lnTo>
                  <a:cubicBezTo>
                    <a:pt x="2205086" y="77665"/>
                    <a:pt x="2127421" y="0"/>
                    <a:pt x="2031733" y="0"/>
                  </a:cubicBezTo>
                  <a:lnTo>
                    <a:pt x="1102379" y="0"/>
                  </a:lnTo>
                  <a:lnTo>
                    <a:pt x="793359" y="0"/>
                  </a:lnTo>
                  <a:lnTo>
                    <a:pt x="793359" y="57347"/>
                  </a:lnTo>
                  <a:cubicBezTo>
                    <a:pt x="794011" y="63246"/>
                    <a:pt x="794342" y="69472"/>
                    <a:pt x="794342" y="75698"/>
                  </a:cubicBezTo>
                  <a:lnTo>
                    <a:pt x="794342" y="453535"/>
                  </a:lnTo>
                  <a:lnTo>
                    <a:pt x="794342" y="550534"/>
                  </a:lnTo>
                  <a:cubicBezTo>
                    <a:pt x="794342" y="685218"/>
                    <a:pt x="684891" y="794670"/>
                    <a:pt x="550206" y="794670"/>
                  </a:cubicBezTo>
                  <a:lnTo>
                    <a:pt x="453208" y="794670"/>
                  </a:lnTo>
                  <a:lnTo>
                    <a:pt x="75371" y="794670"/>
                  </a:lnTo>
                  <a:cubicBezTo>
                    <a:pt x="70455" y="794670"/>
                    <a:pt x="65212" y="794342"/>
                    <a:pt x="60297" y="794014"/>
                  </a:cubicBezTo>
                  <a:lnTo>
                    <a:pt x="0" y="794014"/>
                  </a:lnTo>
                  <a:lnTo>
                    <a:pt x="0" y="2609469"/>
                  </a:lnTo>
                  <a:cubicBezTo>
                    <a:pt x="0" y="2705154"/>
                    <a:pt x="77665" y="2782815"/>
                    <a:pt x="173353" y="2782815"/>
                  </a:cubicBezTo>
                  <a:lnTo>
                    <a:pt x="363418" y="2782815"/>
                  </a:lnTo>
                  <a:lnTo>
                    <a:pt x="1102379" y="2782815"/>
                  </a:lnTo>
                  <a:lnTo>
                    <a:pt x="1102379" y="2782815"/>
                  </a:lnTo>
                  <a:close/>
                  <a:moveTo>
                    <a:pt x="1137443" y="2193616"/>
                  </a:moveTo>
                  <a:lnTo>
                    <a:pt x="531528" y="2193616"/>
                  </a:lnTo>
                  <a:cubicBezTo>
                    <a:pt x="486305" y="2193616"/>
                    <a:pt x="449603" y="2156911"/>
                    <a:pt x="449603" y="2111692"/>
                  </a:cubicBezTo>
                  <a:cubicBezTo>
                    <a:pt x="449603" y="2066466"/>
                    <a:pt x="486305" y="2029767"/>
                    <a:pt x="531528" y="2029767"/>
                  </a:cubicBezTo>
                  <a:lnTo>
                    <a:pt x="1137770" y="2029767"/>
                  </a:lnTo>
                  <a:cubicBezTo>
                    <a:pt x="1182993" y="2029767"/>
                    <a:pt x="1219695" y="2066466"/>
                    <a:pt x="1219695" y="2111692"/>
                  </a:cubicBezTo>
                  <a:cubicBezTo>
                    <a:pt x="1219695" y="2156911"/>
                    <a:pt x="1182665" y="2193616"/>
                    <a:pt x="1137443" y="2193616"/>
                  </a:cubicBezTo>
                  <a:close/>
                  <a:moveTo>
                    <a:pt x="1743686" y="1775476"/>
                  </a:moveTo>
                  <a:lnTo>
                    <a:pt x="531528" y="1775476"/>
                  </a:lnTo>
                  <a:cubicBezTo>
                    <a:pt x="486305" y="1775476"/>
                    <a:pt x="449603" y="1738770"/>
                    <a:pt x="449603" y="1693551"/>
                  </a:cubicBezTo>
                  <a:cubicBezTo>
                    <a:pt x="449603" y="1648325"/>
                    <a:pt x="486305" y="1611626"/>
                    <a:pt x="531528" y="1611626"/>
                  </a:cubicBezTo>
                  <a:lnTo>
                    <a:pt x="1743686" y="1611626"/>
                  </a:lnTo>
                  <a:cubicBezTo>
                    <a:pt x="1788908" y="1611626"/>
                    <a:pt x="1825610" y="1648325"/>
                    <a:pt x="1825610" y="1693551"/>
                  </a:cubicBezTo>
                  <a:cubicBezTo>
                    <a:pt x="1825610" y="1738770"/>
                    <a:pt x="1788908" y="1775476"/>
                    <a:pt x="1743686" y="1775476"/>
                  </a:cubicBezTo>
                  <a:close/>
                  <a:moveTo>
                    <a:pt x="531528" y="1167591"/>
                  </a:moveTo>
                  <a:lnTo>
                    <a:pt x="1743686" y="1167591"/>
                  </a:lnTo>
                  <a:cubicBezTo>
                    <a:pt x="1788908" y="1167591"/>
                    <a:pt x="1825610" y="1204293"/>
                    <a:pt x="1825610" y="1249516"/>
                  </a:cubicBezTo>
                  <a:cubicBezTo>
                    <a:pt x="1825610" y="1294738"/>
                    <a:pt x="1788908" y="1331440"/>
                    <a:pt x="1743686" y="1331440"/>
                  </a:cubicBezTo>
                  <a:lnTo>
                    <a:pt x="531528" y="1331440"/>
                  </a:lnTo>
                  <a:cubicBezTo>
                    <a:pt x="486305" y="1331440"/>
                    <a:pt x="449603" y="1294738"/>
                    <a:pt x="449603" y="1249516"/>
                  </a:cubicBezTo>
                  <a:cubicBezTo>
                    <a:pt x="449603" y="1204293"/>
                    <a:pt x="486305" y="1167591"/>
                    <a:pt x="531528" y="1167591"/>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 name="Freeform: Shape 14">
              <a:extLst>
                <a:ext uri="{FF2B5EF4-FFF2-40B4-BE49-F238E27FC236}">
                  <a16:creationId xmlns:a16="http://schemas.microsoft.com/office/drawing/2014/main" id="{20B6C97E-D597-CCD9-767A-749F1880B9C6}"/>
                </a:ext>
              </a:extLst>
            </p:cNvPr>
            <p:cNvSpPr/>
            <p:nvPr/>
          </p:nvSpPr>
          <p:spPr>
            <a:xfrm>
              <a:off x="-3360467" y="1152120"/>
              <a:ext cx="693587" cy="693738"/>
            </a:xfrm>
            <a:custGeom>
              <a:avLst/>
              <a:gdLst>
                <a:gd name="connsiteX0" fmla="*/ 73254 w 693587"/>
                <a:gd name="connsiteY0" fmla="*/ 693739 h 693738"/>
                <a:gd name="connsiteX1" fmla="*/ 548090 w 693587"/>
                <a:gd name="connsiteY1" fmla="*/ 693739 h 693738"/>
                <a:gd name="connsiteX2" fmla="*/ 549400 w 693587"/>
                <a:gd name="connsiteY2" fmla="*/ 693739 h 693738"/>
                <a:gd name="connsiteX3" fmla="*/ 693588 w 693587"/>
                <a:gd name="connsiteY3" fmla="*/ 549551 h 693738"/>
                <a:gd name="connsiteX4" fmla="*/ 693588 w 693587"/>
                <a:gd name="connsiteY4" fmla="*/ 548240 h 693738"/>
                <a:gd name="connsiteX5" fmla="*/ 693588 w 693587"/>
                <a:gd name="connsiteY5" fmla="*/ 73077 h 693738"/>
                <a:gd name="connsiteX6" fmla="*/ 620187 w 693587"/>
                <a:gd name="connsiteY6" fmla="*/ 0 h 693738"/>
                <a:gd name="connsiteX7" fmla="*/ 569066 w 693587"/>
                <a:gd name="connsiteY7" fmla="*/ 21628 h 693738"/>
                <a:gd name="connsiteX8" fmla="*/ 21477 w 693587"/>
                <a:gd name="connsiteY8" fmla="*/ 569213 h 693738"/>
                <a:gd name="connsiteX9" fmla="*/ 73254 w 693587"/>
                <a:gd name="connsiteY9" fmla="*/ 693739 h 69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3587" h="693738">
                  <a:moveTo>
                    <a:pt x="73254" y="693739"/>
                  </a:moveTo>
                  <a:lnTo>
                    <a:pt x="548090" y="693739"/>
                  </a:lnTo>
                  <a:cubicBezTo>
                    <a:pt x="548417" y="693739"/>
                    <a:pt x="549073" y="693739"/>
                    <a:pt x="549400" y="693739"/>
                  </a:cubicBezTo>
                  <a:cubicBezTo>
                    <a:pt x="628703" y="693083"/>
                    <a:pt x="692932" y="628854"/>
                    <a:pt x="693588" y="549551"/>
                  </a:cubicBezTo>
                  <a:cubicBezTo>
                    <a:pt x="693588" y="549223"/>
                    <a:pt x="693588" y="548568"/>
                    <a:pt x="693588" y="548240"/>
                  </a:cubicBezTo>
                  <a:lnTo>
                    <a:pt x="693588" y="73077"/>
                  </a:lnTo>
                  <a:cubicBezTo>
                    <a:pt x="693588" y="29165"/>
                    <a:pt x="657541" y="0"/>
                    <a:pt x="620187" y="0"/>
                  </a:cubicBezTo>
                  <a:cubicBezTo>
                    <a:pt x="602163" y="0"/>
                    <a:pt x="584140" y="6554"/>
                    <a:pt x="569066" y="21628"/>
                  </a:cubicBezTo>
                  <a:lnTo>
                    <a:pt x="21477" y="569213"/>
                  </a:lnTo>
                  <a:cubicBezTo>
                    <a:pt x="-24400" y="615091"/>
                    <a:pt x="8042" y="693739"/>
                    <a:pt x="73254" y="69373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6" name="TextBox 5">
            <a:extLst>
              <a:ext uri="{FF2B5EF4-FFF2-40B4-BE49-F238E27FC236}">
                <a16:creationId xmlns:a16="http://schemas.microsoft.com/office/drawing/2014/main" id="{B50F772E-3AC1-2A18-9661-C463E2666688}"/>
              </a:ext>
            </a:extLst>
          </p:cNvPr>
          <p:cNvSpPr txBox="1"/>
          <p:nvPr/>
        </p:nvSpPr>
        <p:spPr>
          <a:xfrm>
            <a:off x="4317510" y="2039995"/>
            <a:ext cx="4458318" cy="369332"/>
          </a:xfrm>
          <a:prstGeom prst="rect">
            <a:avLst/>
          </a:prstGeom>
          <a:noFill/>
        </p:spPr>
        <p:txBody>
          <a:bodyPr wrap="square" lIns="91440" tIns="45720" rIns="91440" bIns="45720" anchor="t">
            <a:spAutoFit/>
          </a:bodyPr>
          <a:lstStyle/>
          <a:p>
            <a:pPr lvl="0" algn="r">
              <a:buNone/>
            </a:pPr>
            <a:r>
              <a:rPr lang="en-US" sz="1800" b="0">
                <a:ea typeface="+mn-lt"/>
                <a:cs typeface="+mn-lt"/>
              </a:rPr>
              <a:t>aka.ms/copilotstudio/learnmore</a:t>
            </a:r>
            <a:endParaRPr lang="en-US">
              <a:ea typeface="+mn-lt"/>
              <a:cs typeface="+mn-lt"/>
            </a:endParaRPr>
          </a:p>
        </p:txBody>
      </p:sp>
      <p:pic>
        <p:nvPicPr>
          <p:cNvPr id="2" name="Picture 1" descr="Scan me!">
            <a:extLst>
              <a:ext uri="{FF2B5EF4-FFF2-40B4-BE49-F238E27FC236}">
                <a16:creationId xmlns:a16="http://schemas.microsoft.com/office/drawing/2014/main" id="{CD55929D-0A77-6655-DE6C-F691A4531127}"/>
              </a:ext>
            </a:extLst>
          </p:cNvPr>
          <p:cNvPicPr>
            <a:picLocks noChangeAspect="1"/>
          </p:cNvPicPr>
          <p:nvPr/>
        </p:nvPicPr>
        <p:blipFill>
          <a:blip r:embed="rId3"/>
          <a:stretch>
            <a:fillRect/>
          </a:stretch>
        </p:blipFill>
        <p:spPr>
          <a:xfrm>
            <a:off x="5542429" y="2819400"/>
            <a:ext cx="3000935" cy="3068170"/>
          </a:xfrm>
          <a:prstGeom prst="rect">
            <a:avLst/>
          </a:prstGeom>
        </p:spPr>
      </p:pic>
    </p:spTree>
    <p:extLst>
      <p:ext uri="{BB962C8B-B14F-4D97-AF65-F5344CB8AC3E}">
        <p14:creationId xmlns:p14="http://schemas.microsoft.com/office/powerpoint/2010/main" val="359487169"/>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8301F8B-AF5F-FF4D-8E41-26DBC9B214D2}"/>
              </a:ext>
            </a:extLst>
          </p:cNvPr>
          <p:cNvSpPr txBox="1"/>
          <p:nvPr/>
        </p:nvSpPr>
        <p:spPr>
          <a:xfrm>
            <a:off x="271794" y="1566952"/>
            <a:ext cx="4964723" cy="1862048"/>
          </a:xfrm>
          <a:prstGeom prst="rect">
            <a:avLst/>
          </a:prstGeom>
          <a:noFill/>
        </p:spPr>
        <p:txBody>
          <a:bodyPr wrap="square">
            <a:spAutoFit/>
          </a:bodyPr>
          <a:lstStyle/>
          <a:p>
            <a:pPr defTabSz="914367">
              <a:spcBef>
                <a:spcPts val="0"/>
              </a:spcBef>
            </a:pPr>
            <a:r>
              <a:rPr lang="en-US" sz="11500" b="1" spc="0">
                <a:ln>
                  <a:noFill/>
                </a:ln>
                <a:solidFill>
                  <a:srgbClr val="FFFFFF"/>
                </a:solidFill>
                <a:latin typeface="Segoe UI"/>
                <a:cs typeface="Segoe UI"/>
              </a:rPr>
              <a:t>Q&amp;A!</a:t>
            </a:r>
            <a:endParaRPr lang="en-US" sz="11500" b="1" spc="0">
              <a:ln>
                <a:noFill/>
              </a:ln>
              <a:solidFill>
                <a:srgbClr val="FFFFFF"/>
              </a:solidFill>
              <a:latin typeface="Segoe UI" panose="020B0502040204020203" pitchFamily="34" charset="0"/>
            </a:endParaRPr>
          </a:p>
        </p:txBody>
      </p:sp>
      <p:sp>
        <p:nvSpPr>
          <p:cNvPr id="6" name="TextBox 5">
            <a:extLst>
              <a:ext uri="{FF2B5EF4-FFF2-40B4-BE49-F238E27FC236}">
                <a16:creationId xmlns:a16="http://schemas.microsoft.com/office/drawing/2014/main" id="{9A0B402A-4884-823F-D5CF-AA4A55FDE385}"/>
              </a:ext>
            </a:extLst>
          </p:cNvPr>
          <p:cNvSpPr txBox="1"/>
          <p:nvPr/>
        </p:nvSpPr>
        <p:spPr>
          <a:xfrm>
            <a:off x="271794" y="3921976"/>
            <a:ext cx="6811106" cy="523220"/>
          </a:xfrm>
          <a:prstGeom prst="rect">
            <a:avLst/>
          </a:prstGeom>
          <a:noFill/>
        </p:spPr>
        <p:txBody>
          <a:bodyPr wrap="square">
            <a:spAutoFit/>
          </a:bodyPr>
          <a:lstStyle/>
          <a:p>
            <a:r>
              <a:rPr lang="en-US" sz="2800" b="1">
                <a:latin typeface="Segoe UI"/>
                <a:cs typeface="Segoe UI"/>
                <a:hlinkClick r:id="rId2"/>
              </a:rPr>
              <a:t>aka.ms/</a:t>
            </a:r>
            <a:r>
              <a:rPr lang="en-US" sz="2800" b="1" err="1">
                <a:latin typeface="Segoe UI"/>
                <a:cs typeface="Segoe UI"/>
                <a:hlinkClick r:id="rId2"/>
              </a:rPr>
              <a:t>AiWebinars</a:t>
            </a:r>
            <a:r>
              <a:rPr lang="en-US" sz="2800" b="1">
                <a:latin typeface="Segoe UI"/>
                <a:cs typeface="Segoe UI"/>
                <a:hlinkClick r:id="rId2"/>
              </a:rPr>
              <a:t>/Questions</a:t>
            </a:r>
            <a:endParaRPr lang="en-US" sz="2400"/>
          </a:p>
        </p:txBody>
      </p:sp>
      <p:pic>
        <p:nvPicPr>
          <p:cNvPr id="3" name="Picture 2">
            <a:extLst>
              <a:ext uri="{FF2B5EF4-FFF2-40B4-BE49-F238E27FC236}">
                <a16:creationId xmlns:a16="http://schemas.microsoft.com/office/drawing/2014/main" id="{9D0A8FBA-AA02-D9A3-DF97-32C2EC753143}"/>
              </a:ext>
            </a:extLst>
          </p:cNvPr>
          <p:cNvPicPr>
            <a:picLocks noChangeAspect="1"/>
          </p:cNvPicPr>
          <p:nvPr/>
        </p:nvPicPr>
        <p:blipFill>
          <a:blip r:embed="rId3"/>
          <a:stretch>
            <a:fillRect/>
          </a:stretch>
        </p:blipFill>
        <p:spPr>
          <a:xfrm>
            <a:off x="6096000" y="359762"/>
            <a:ext cx="5345123" cy="6209659"/>
          </a:xfrm>
          <a:prstGeom prst="rect">
            <a:avLst/>
          </a:prstGeom>
        </p:spPr>
      </p:pic>
    </p:spTree>
    <p:extLst>
      <p:ext uri="{BB962C8B-B14F-4D97-AF65-F5344CB8AC3E}">
        <p14:creationId xmlns:p14="http://schemas.microsoft.com/office/powerpoint/2010/main" val="2548377640"/>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492B2F-770C-DA3F-6623-CFE9CEC186E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91CEBC4-D792-2155-7760-96EC5497E9A8}"/>
              </a:ext>
            </a:extLst>
          </p:cNvPr>
          <p:cNvSpPr txBox="1">
            <a:spLocks/>
          </p:cNvSpPr>
          <p:nvPr/>
        </p:nvSpPr>
        <p:spPr>
          <a:xfrm>
            <a:off x="585278" y="3016370"/>
            <a:ext cx="11017250" cy="830997"/>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algn="ctr" defTabSz="914367">
              <a:spcBef>
                <a:spcPts val="0"/>
              </a:spcBef>
            </a:pPr>
            <a:r>
              <a:rPr lang="en-US" sz="5400" b="1" spc="0">
                <a:ln>
                  <a:noFill/>
                </a:ln>
                <a:solidFill>
                  <a:srgbClr val="FFFFFF"/>
                </a:solidFill>
                <a:latin typeface="Segoe UI"/>
                <a:cs typeface="Segoe UI"/>
              </a:rPr>
              <a:t>Thank you for participating!</a:t>
            </a:r>
            <a:endParaRPr lang="en-US" sz="5400" b="1" spc="0">
              <a:ln>
                <a:noFill/>
              </a:ln>
              <a:solidFill>
                <a:srgbClr val="FFFFFF"/>
              </a:solidFill>
              <a:latin typeface="Segoe UI" panose="020B0502040204020203" pitchFamily="34" charset="0"/>
            </a:endParaRPr>
          </a:p>
        </p:txBody>
      </p:sp>
    </p:spTree>
    <p:extLst>
      <p:ext uri="{BB962C8B-B14F-4D97-AF65-F5344CB8AC3E}">
        <p14:creationId xmlns:p14="http://schemas.microsoft.com/office/powerpoint/2010/main" val="2800652567"/>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924D4F8-FC16-6B88-AC3B-EDB001FB0EB0}"/>
              </a:ext>
            </a:extLst>
          </p:cNvPr>
          <p:cNvSpPr txBox="1"/>
          <p:nvPr/>
        </p:nvSpPr>
        <p:spPr>
          <a:xfrm>
            <a:off x="5808517" y="3998876"/>
            <a:ext cx="6812280" cy="1200329"/>
          </a:xfrm>
          <a:prstGeom prst="rect">
            <a:avLst/>
          </a:prstGeom>
          <a:noFill/>
        </p:spPr>
        <p:txBody>
          <a:bodyPr wrap="square">
            <a:spAutoFit/>
          </a:bodyPr>
          <a:lstStyle/>
          <a:p>
            <a:r>
              <a:rPr lang="en-US" sz="2400"/>
              <a:t>Register now at: </a:t>
            </a:r>
            <a:br>
              <a:rPr lang="en-US" sz="2400"/>
            </a:br>
            <a:br>
              <a:rPr lang="en-US" sz="2400"/>
            </a:br>
            <a:r>
              <a:rPr lang="en-US" sz="2400">
                <a:hlinkClick r:id="rId3"/>
              </a:rPr>
              <a:t>aka.ms/</a:t>
            </a:r>
            <a:r>
              <a:rPr lang="en-US" sz="2400" err="1">
                <a:hlinkClick r:id="rId3"/>
              </a:rPr>
              <a:t>CopilotStudioBootcamp</a:t>
            </a:r>
            <a:endParaRPr lang="en-US" sz="2400"/>
          </a:p>
        </p:txBody>
      </p:sp>
      <p:pic>
        <p:nvPicPr>
          <p:cNvPr id="6" name="Picture 5">
            <a:extLst>
              <a:ext uri="{FF2B5EF4-FFF2-40B4-BE49-F238E27FC236}">
                <a16:creationId xmlns:a16="http://schemas.microsoft.com/office/drawing/2014/main" id="{456D5DE8-00BA-4110-AA8E-8A84B2002007}"/>
              </a:ext>
            </a:extLst>
          </p:cNvPr>
          <p:cNvPicPr>
            <a:picLocks noChangeAspect="1"/>
          </p:cNvPicPr>
          <p:nvPr/>
        </p:nvPicPr>
        <p:blipFill>
          <a:blip r:embed="rId4"/>
          <a:stretch>
            <a:fillRect/>
          </a:stretch>
        </p:blipFill>
        <p:spPr>
          <a:xfrm>
            <a:off x="0" y="14502"/>
            <a:ext cx="12192000" cy="2323493"/>
          </a:xfrm>
          <a:prstGeom prst="rect">
            <a:avLst/>
          </a:prstGeom>
        </p:spPr>
      </p:pic>
      <p:sp>
        <p:nvSpPr>
          <p:cNvPr id="9" name="TextBox 8">
            <a:extLst>
              <a:ext uri="{FF2B5EF4-FFF2-40B4-BE49-F238E27FC236}">
                <a16:creationId xmlns:a16="http://schemas.microsoft.com/office/drawing/2014/main" id="{38FC974A-F65E-0C43-19F6-AB58B40EFD56}"/>
              </a:ext>
            </a:extLst>
          </p:cNvPr>
          <p:cNvSpPr txBox="1"/>
          <p:nvPr/>
        </p:nvSpPr>
        <p:spPr>
          <a:xfrm>
            <a:off x="365760" y="2527069"/>
            <a:ext cx="4414058" cy="615553"/>
          </a:xfrm>
          <a:prstGeom prst="rect">
            <a:avLst/>
          </a:prstGeom>
          <a:noFill/>
        </p:spPr>
        <p:txBody>
          <a:bodyPr wrap="square" lIns="0" tIns="0" rIns="0" bIns="0" rtlCol="0">
            <a:spAutoFit/>
          </a:bodyPr>
          <a:lstStyle/>
          <a:p>
            <a:pPr algn="l"/>
            <a:r>
              <a:rPr lang="en-US" sz="2000"/>
              <a:t>Intensive 3-day training, upcoming sessions</a:t>
            </a:r>
          </a:p>
        </p:txBody>
      </p:sp>
      <p:pic>
        <p:nvPicPr>
          <p:cNvPr id="11" name="Picture 10">
            <a:extLst>
              <a:ext uri="{FF2B5EF4-FFF2-40B4-BE49-F238E27FC236}">
                <a16:creationId xmlns:a16="http://schemas.microsoft.com/office/drawing/2014/main" id="{5B3A62AF-0E85-B744-5F7F-F5B0E84C5703}"/>
              </a:ext>
            </a:extLst>
          </p:cNvPr>
          <p:cNvPicPr>
            <a:picLocks noChangeAspect="1"/>
          </p:cNvPicPr>
          <p:nvPr/>
        </p:nvPicPr>
        <p:blipFill>
          <a:blip r:embed="rId5"/>
          <a:stretch>
            <a:fillRect/>
          </a:stretch>
        </p:blipFill>
        <p:spPr>
          <a:xfrm>
            <a:off x="365760" y="3201973"/>
            <a:ext cx="3620005" cy="924054"/>
          </a:xfrm>
          <a:prstGeom prst="rect">
            <a:avLst/>
          </a:prstGeom>
        </p:spPr>
      </p:pic>
      <p:pic>
        <p:nvPicPr>
          <p:cNvPr id="13" name="Picture 12">
            <a:extLst>
              <a:ext uri="{FF2B5EF4-FFF2-40B4-BE49-F238E27FC236}">
                <a16:creationId xmlns:a16="http://schemas.microsoft.com/office/drawing/2014/main" id="{5CA34AE5-AEF3-004F-84FF-83973580E32E}"/>
              </a:ext>
            </a:extLst>
          </p:cNvPr>
          <p:cNvPicPr>
            <a:picLocks noChangeAspect="1"/>
          </p:cNvPicPr>
          <p:nvPr/>
        </p:nvPicPr>
        <p:blipFill>
          <a:blip r:embed="rId6"/>
          <a:stretch>
            <a:fillRect/>
          </a:stretch>
        </p:blipFill>
        <p:spPr>
          <a:xfrm>
            <a:off x="365760" y="4368208"/>
            <a:ext cx="3620005" cy="931691"/>
          </a:xfrm>
          <a:prstGeom prst="rect">
            <a:avLst/>
          </a:prstGeom>
        </p:spPr>
      </p:pic>
      <p:pic>
        <p:nvPicPr>
          <p:cNvPr id="15" name="Picture 14">
            <a:extLst>
              <a:ext uri="{FF2B5EF4-FFF2-40B4-BE49-F238E27FC236}">
                <a16:creationId xmlns:a16="http://schemas.microsoft.com/office/drawing/2014/main" id="{1DF435DE-D547-D727-08EA-50003E9DF857}"/>
              </a:ext>
            </a:extLst>
          </p:cNvPr>
          <p:cNvPicPr>
            <a:picLocks noChangeAspect="1"/>
          </p:cNvPicPr>
          <p:nvPr/>
        </p:nvPicPr>
        <p:blipFill>
          <a:blip r:embed="rId7"/>
          <a:stretch>
            <a:fillRect/>
          </a:stretch>
        </p:blipFill>
        <p:spPr>
          <a:xfrm>
            <a:off x="365760" y="5541753"/>
            <a:ext cx="3620005" cy="948340"/>
          </a:xfrm>
          <a:prstGeom prst="rect">
            <a:avLst/>
          </a:prstGeom>
        </p:spPr>
      </p:pic>
    </p:spTree>
    <p:extLst>
      <p:ext uri="{BB962C8B-B14F-4D97-AF65-F5344CB8AC3E}">
        <p14:creationId xmlns:p14="http://schemas.microsoft.com/office/powerpoint/2010/main" val="399062476"/>
      </p:ext>
    </p:extLst>
  </p:cSld>
  <p:clrMapOvr>
    <a:masterClrMapping/>
  </p:clrMapOvr>
  <p:transition>
    <p:fade/>
  </p:transition>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A2F926-07C7-3D9C-77D6-DE003FBF1F25}"/>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A3758A1E-812F-BB6B-5F44-8ABCEE2E89B2}"/>
              </a:ext>
            </a:extLst>
          </p:cNvPr>
          <p:cNvGrpSpPr/>
          <p:nvPr/>
        </p:nvGrpSpPr>
        <p:grpSpPr>
          <a:xfrm>
            <a:off x="556466" y="1844015"/>
            <a:ext cx="5539535" cy="1516151"/>
            <a:chOff x="6659930" y="744484"/>
            <a:chExt cx="5447536" cy="1516580"/>
          </a:xfrm>
        </p:grpSpPr>
        <p:sp>
          <p:nvSpPr>
            <p:cNvPr id="14" name="TextBox 13">
              <a:extLst>
                <a:ext uri="{FF2B5EF4-FFF2-40B4-BE49-F238E27FC236}">
                  <a16:creationId xmlns:a16="http://schemas.microsoft.com/office/drawing/2014/main" id="{1ADBBC36-E233-AFDD-4F9F-0653B042294C}"/>
                </a:ext>
              </a:extLst>
            </p:cNvPr>
            <p:cNvSpPr txBox="1"/>
            <p:nvPr/>
          </p:nvSpPr>
          <p:spPr>
            <a:xfrm>
              <a:off x="7671075" y="1023229"/>
              <a:ext cx="4436391" cy="1237835"/>
            </a:xfrm>
            <a:prstGeom prst="rect">
              <a:avLst/>
            </a:prstGeom>
            <a:noFill/>
          </p:spPr>
          <p:txBody>
            <a:bodyPr wrap="square" lIns="179208" tIns="143366" rIns="179208" bIns="143366" rtlCol="0" anchor="t">
              <a:spAutoFit/>
            </a:bodyPr>
            <a:lstStyle/>
            <a:p>
              <a:pPr defTabSz="913841">
                <a:defRPr/>
              </a:pPr>
              <a:r>
                <a:rPr lang="en-US" sz="2000">
                  <a:latin typeface="Segoe UI"/>
                </a:rPr>
                <a:t>Use the Q&amp;A tab in the tool to ask any questions you may have.</a:t>
              </a:r>
              <a:endParaRPr lang="en-US" sz="2000">
                <a:latin typeface="Segoe UI"/>
                <a:cs typeface="Segoe UI"/>
              </a:endParaRPr>
            </a:p>
            <a:p>
              <a:pPr defTabSz="913841">
                <a:lnSpc>
                  <a:spcPct val="90000"/>
                </a:lnSpc>
                <a:spcAft>
                  <a:spcPts val="588"/>
                </a:spcAft>
                <a:defRPr/>
              </a:pPr>
              <a:endParaRPr lang="en-US" sz="2400">
                <a:solidFill>
                  <a:schemeClr val="accent1">
                    <a:lumMod val="50000"/>
                  </a:schemeClr>
                </a:solidFill>
                <a:latin typeface="Segoe UI"/>
              </a:endParaRPr>
            </a:p>
          </p:txBody>
        </p:sp>
        <p:sp>
          <p:nvSpPr>
            <p:cNvPr id="15" name="TextBox 14">
              <a:extLst>
                <a:ext uri="{FF2B5EF4-FFF2-40B4-BE49-F238E27FC236}">
                  <a16:creationId xmlns:a16="http://schemas.microsoft.com/office/drawing/2014/main" id="{71950333-887C-98A2-C921-CE65F5FFF30F}"/>
                </a:ext>
              </a:extLst>
            </p:cNvPr>
            <p:cNvSpPr txBox="1"/>
            <p:nvPr/>
          </p:nvSpPr>
          <p:spPr>
            <a:xfrm>
              <a:off x="6659930" y="744484"/>
              <a:ext cx="1011144" cy="1508110"/>
            </a:xfrm>
            <a:prstGeom prst="rect">
              <a:avLst/>
            </a:prstGeom>
            <a:noFill/>
          </p:spPr>
          <p:txBody>
            <a:bodyPr wrap="none" lIns="179208" tIns="143366" rIns="179208" bIns="143366" rtlCol="0">
              <a:spAutoFit/>
            </a:bodyPr>
            <a:lstStyle/>
            <a:p>
              <a:pPr defTabSz="913841">
                <a:lnSpc>
                  <a:spcPct val="90000"/>
                </a:lnSpc>
                <a:spcAft>
                  <a:spcPts val="588"/>
                </a:spcAft>
                <a:defRPr/>
              </a:pPr>
              <a:r>
                <a:rPr lang="en-US" sz="8624" b="1">
                  <a:latin typeface="Segoe UI"/>
                </a:rPr>
                <a:t>1</a:t>
              </a:r>
            </a:p>
          </p:txBody>
        </p:sp>
      </p:grpSp>
      <p:sp>
        <p:nvSpPr>
          <p:cNvPr id="17" name="Title 1">
            <a:extLst>
              <a:ext uri="{FF2B5EF4-FFF2-40B4-BE49-F238E27FC236}">
                <a16:creationId xmlns:a16="http://schemas.microsoft.com/office/drawing/2014/main" id="{4651480F-5EC4-1D7F-CD0D-19B6111F2072}"/>
              </a:ext>
            </a:extLst>
          </p:cNvPr>
          <p:cNvSpPr txBox="1">
            <a:spLocks/>
          </p:cNvSpPr>
          <p:nvPr/>
        </p:nvSpPr>
        <p:spPr>
          <a:xfrm>
            <a:off x="838200" y="365126"/>
            <a:ext cx="10515600" cy="553998"/>
          </a:xfrm>
          <a:prstGeom prst="rect">
            <a:avLst/>
          </a:prstGeom>
        </p:spPr>
        <p:txBody>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r>
              <a:rPr lang="en-US" b="1">
                <a:solidFill>
                  <a:srgbClr val="00B0F0"/>
                </a:solidFill>
                <a:latin typeface="Segoe UI" panose="020B0502040204020203" pitchFamily="34" charset="0"/>
              </a:rPr>
              <a:t>Questions</a:t>
            </a:r>
            <a:r>
              <a:rPr lang="en-US">
                <a:latin typeface="Segoe UI" panose="020B0502040204020203" pitchFamily="34" charset="0"/>
              </a:rPr>
              <a:t> for us?</a:t>
            </a:r>
          </a:p>
        </p:txBody>
      </p:sp>
      <p:grpSp>
        <p:nvGrpSpPr>
          <p:cNvPr id="18" name="Group 17">
            <a:extLst>
              <a:ext uri="{FF2B5EF4-FFF2-40B4-BE49-F238E27FC236}">
                <a16:creationId xmlns:a16="http://schemas.microsoft.com/office/drawing/2014/main" id="{826C1E41-A56F-7E6E-49BB-A55FE1FBDFD3}"/>
              </a:ext>
            </a:extLst>
          </p:cNvPr>
          <p:cNvGrpSpPr/>
          <p:nvPr/>
        </p:nvGrpSpPr>
        <p:grpSpPr>
          <a:xfrm>
            <a:off x="556466" y="3508925"/>
            <a:ext cx="5571933" cy="1500899"/>
            <a:chOff x="6659930" y="744484"/>
            <a:chExt cx="5479396" cy="1501325"/>
          </a:xfrm>
        </p:grpSpPr>
        <p:sp>
          <p:nvSpPr>
            <p:cNvPr id="19" name="TextBox 18">
              <a:extLst>
                <a:ext uri="{FF2B5EF4-FFF2-40B4-BE49-F238E27FC236}">
                  <a16:creationId xmlns:a16="http://schemas.microsoft.com/office/drawing/2014/main" id="{A8BF0876-29BB-580D-2417-823CA9E13D6B}"/>
                </a:ext>
              </a:extLst>
            </p:cNvPr>
            <p:cNvSpPr txBox="1"/>
            <p:nvPr/>
          </p:nvSpPr>
          <p:spPr>
            <a:xfrm>
              <a:off x="7597653" y="1007974"/>
              <a:ext cx="4541673" cy="1237835"/>
            </a:xfrm>
            <a:prstGeom prst="rect">
              <a:avLst/>
            </a:prstGeom>
            <a:noFill/>
          </p:spPr>
          <p:txBody>
            <a:bodyPr wrap="square" lIns="179208" tIns="143366" rIns="179208" bIns="143366" rtlCol="0" anchor="t">
              <a:spAutoFit/>
            </a:bodyPr>
            <a:lstStyle/>
            <a:p>
              <a:pPr defTabSz="913841">
                <a:defRPr/>
              </a:pPr>
              <a:r>
                <a:rPr lang="en-US" sz="2000">
                  <a:latin typeface="Segoe UI"/>
                </a:rPr>
                <a:t>Upvote any questions you want to make sure get to.</a:t>
              </a:r>
              <a:endParaRPr lang="en-US"/>
            </a:p>
            <a:p>
              <a:pPr defTabSz="913841">
                <a:lnSpc>
                  <a:spcPct val="90000"/>
                </a:lnSpc>
                <a:spcAft>
                  <a:spcPts val="588"/>
                </a:spcAft>
                <a:defRPr/>
              </a:pPr>
              <a:endParaRPr lang="en-US" sz="2400">
                <a:solidFill>
                  <a:schemeClr val="accent1">
                    <a:lumMod val="50000"/>
                  </a:schemeClr>
                </a:solidFill>
                <a:latin typeface="Segoe UI"/>
              </a:endParaRPr>
            </a:p>
          </p:txBody>
        </p:sp>
        <p:sp>
          <p:nvSpPr>
            <p:cNvPr id="20" name="TextBox 19">
              <a:extLst>
                <a:ext uri="{FF2B5EF4-FFF2-40B4-BE49-F238E27FC236}">
                  <a16:creationId xmlns:a16="http://schemas.microsoft.com/office/drawing/2014/main" id="{5FD78B61-B67F-5A75-5EFE-EA576178C682}"/>
                </a:ext>
              </a:extLst>
            </p:cNvPr>
            <p:cNvSpPr txBox="1"/>
            <p:nvPr/>
          </p:nvSpPr>
          <p:spPr>
            <a:xfrm>
              <a:off x="6659930" y="744484"/>
              <a:ext cx="981729" cy="1484383"/>
            </a:xfrm>
            <a:prstGeom prst="rect">
              <a:avLst/>
            </a:prstGeom>
            <a:noFill/>
          </p:spPr>
          <p:txBody>
            <a:bodyPr wrap="none" lIns="179208" tIns="143366" rIns="179208" bIns="143366" rtlCol="0">
              <a:spAutoFit/>
            </a:bodyPr>
            <a:lstStyle/>
            <a:p>
              <a:pPr defTabSz="913841">
                <a:lnSpc>
                  <a:spcPct val="90000"/>
                </a:lnSpc>
                <a:spcAft>
                  <a:spcPts val="588"/>
                </a:spcAft>
                <a:defRPr/>
              </a:pPr>
              <a:r>
                <a:rPr lang="en-US" sz="8624" b="1">
                  <a:latin typeface="Segoe UI"/>
                </a:rPr>
                <a:t>2</a:t>
              </a:r>
            </a:p>
          </p:txBody>
        </p:sp>
      </p:grpSp>
      <p:pic>
        <p:nvPicPr>
          <p:cNvPr id="21" name="Picture 20" descr="A screenshot of a webinar&#10;&#10;AI-generated content may be incorrect.">
            <a:extLst>
              <a:ext uri="{FF2B5EF4-FFF2-40B4-BE49-F238E27FC236}">
                <a16:creationId xmlns:a16="http://schemas.microsoft.com/office/drawing/2014/main" id="{EA21ED52-6EFB-9EE6-D38D-DF53E7E4B285}"/>
              </a:ext>
            </a:extLst>
          </p:cNvPr>
          <p:cNvPicPr>
            <a:picLocks noChangeAspect="1"/>
          </p:cNvPicPr>
          <p:nvPr/>
        </p:nvPicPr>
        <p:blipFill>
          <a:blip r:embed="rId3"/>
          <a:stretch>
            <a:fillRect/>
          </a:stretch>
        </p:blipFill>
        <p:spPr>
          <a:xfrm>
            <a:off x="6426084" y="1785343"/>
            <a:ext cx="5404285" cy="4263776"/>
          </a:xfrm>
          <a:prstGeom prst="roundRect">
            <a:avLst>
              <a:gd name="adj" fmla="val 2084"/>
            </a:avLst>
          </a:prstGeom>
        </p:spPr>
      </p:pic>
      <p:sp>
        <p:nvSpPr>
          <p:cNvPr id="22" name="Rectangle 11">
            <a:extLst>
              <a:ext uri="{FF2B5EF4-FFF2-40B4-BE49-F238E27FC236}">
                <a16:creationId xmlns:a16="http://schemas.microsoft.com/office/drawing/2014/main" id="{772B0893-B56D-C37F-7A56-2A6F4B7450B6}"/>
              </a:ext>
            </a:extLst>
          </p:cNvPr>
          <p:cNvSpPr/>
          <p:nvPr/>
        </p:nvSpPr>
        <p:spPr bwMode="auto">
          <a:xfrm>
            <a:off x="6624758" y="2274221"/>
            <a:ext cx="914399" cy="323635"/>
          </a:xfrm>
          <a:prstGeom prst="roundRect">
            <a:avLst/>
          </a:prstGeom>
          <a:noFill/>
          <a:ln w="57150">
            <a:solidFill>
              <a:srgbClr val="00B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23" name="Rectangle 12">
            <a:extLst>
              <a:ext uri="{FF2B5EF4-FFF2-40B4-BE49-F238E27FC236}">
                <a16:creationId xmlns:a16="http://schemas.microsoft.com/office/drawing/2014/main" id="{E7891868-56CF-2A60-2CBB-C81E2FAE25CA}"/>
              </a:ext>
            </a:extLst>
          </p:cNvPr>
          <p:cNvSpPr/>
          <p:nvPr/>
        </p:nvSpPr>
        <p:spPr bwMode="auto">
          <a:xfrm>
            <a:off x="10630328" y="4393057"/>
            <a:ext cx="400692" cy="323635"/>
          </a:xfrm>
          <a:prstGeom prst="roundRect">
            <a:avLst/>
          </a:prstGeom>
          <a:noFill/>
          <a:ln w="57150">
            <a:solidFill>
              <a:srgbClr val="00B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Tree>
    <p:extLst>
      <p:ext uri="{BB962C8B-B14F-4D97-AF65-F5344CB8AC3E}">
        <p14:creationId xmlns:p14="http://schemas.microsoft.com/office/powerpoint/2010/main" val="2950818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E76CBD-90BF-8FFD-6160-62B1182E9BA2}"/>
              </a:ext>
            </a:extLst>
          </p:cNvPr>
          <p:cNvSpPr txBox="1"/>
          <p:nvPr/>
        </p:nvSpPr>
        <p:spPr>
          <a:xfrm>
            <a:off x="3300249" y="2578846"/>
            <a:ext cx="8011886" cy="2123658"/>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lumMod val="95000"/>
                  </a:prstClr>
                </a:solidFill>
                <a:effectLst/>
                <a:uLnTx/>
                <a:uFillTx/>
                <a:latin typeface="Calibri Light" charset="0"/>
                <a:ea typeface="Calibri Light" charset="0"/>
                <a:cs typeface="Calibri Light" charset="0"/>
              </a:rPr>
              <a:t>Mastering Generative Orchestration: Insights and Best Practices</a:t>
            </a:r>
            <a:endParaRPr kumimoji="0" lang="en-GB" sz="4400" b="1" i="0" u="none" strike="noStrike" kern="1200" cap="none" spc="0" normalizeH="0" baseline="0" noProof="0">
              <a:ln>
                <a:noFill/>
              </a:ln>
              <a:solidFill>
                <a:prstClr val="white">
                  <a:lumMod val="95000"/>
                </a:prstClr>
              </a:solidFill>
              <a:effectLst/>
              <a:uLnTx/>
              <a:uFillTx/>
              <a:latin typeface="Calibri Light" charset="0"/>
              <a:ea typeface="Calibri Light" charset="0"/>
              <a:cs typeface="Calibri Light" charset="0"/>
            </a:endParaRPr>
          </a:p>
        </p:txBody>
      </p:sp>
      <p:pic>
        <p:nvPicPr>
          <p:cNvPr id="3" name="Picture Placeholder 5" descr="A black and white logo&#10;&#10;AI-generated content may be incorrect.">
            <a:extLst>
              <a:ext uri="{FF2B5EF4-FFF2-40B4-BE49-F238E27FC236}">
                <a16:creationId xmlns:a16="http://schemas.microsoft.com/office/drawing/2014/main" id="{66681222-DE03-D5F4-AA07-B5A858F506C2}"/>
              </a:ext>
            </a:extLst>
          </p:cNvPr>
          <p:cNvPicPr>
            <a:picLocks noChangeAspect="1"/>
          </p:cNvPicPr>
          <p:nvPr/>
        </p:nvPicPr>
        <p:blipFill>
          <a:blip r:embed="rId2" cstate="print">
            <a:extLst>
              <a:ext uri="{28A0092B-C50C-407E-A947-70E740481C1C}">
                <a14:useLocalDpi xmlns:a14="http://schemas.microsoft.com/office/drawing/2010/main" val="0"/>
              </a:ext>
            </a:extLst>
          </a:blip>
          <a:srcRect l="4516" r="4516"/>
          <a:stretch>
            <a:fillRect/>
          </a:stretch>
        </p:blipFill>
        <p:spPr>
          <a:xfrm>
            <a:off x="729522" y="2789775"/>
            <a:ext cx="1701800" cy="1701800"/>
          </a:xfrm>
          <a:prstGeom prst="rect">
            <a:avLst/>
          </a:prstGeom>
        </p:spPr>
      </p:pic>
    </p:spTree>
    <p:extLst>
      <p:ext uri="{BB962C8B-B14F-4D97-AF65-F5344CB8AC3E}">
        <p14:creationId xmlns:p14="http://schemas.microsoft.com/office/powerpoint/2010/main" val="69950373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ED863-BB1C-6FF4-38D7-3F35050115E8}"/>
              </a:ext>
            </a:extLst>
          </p:cNvPr>
          <p:cNvSpPr txBox="1">
            <a:spLocks noGrp="1"/>
          </p:cNvSpPr>
          <p:nvPr>
            <p:ph type="title" idx="4294967295"/>
          </p:nvPr>
        </p:nvSpPr>
        <p:spPr>
          <a:xfrm>
            <a:off x="1230997" y="3152775"/>
            <a:ext cx="3181350" cy="552450"/>
          </a:xfr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lvl="0"/>
            <a:r>
              <a:rPr lang="en-US"/>
              <a:t>Agenda</a:t>
            </a:r>
            <a:endParaRPr lang="en-US" noProof="0"/>
          </a:p>
        </p:txBody>
      </p:sp>
      <p:sp>
        <p:nvSpPr>
          <p:cNvPr id="7" name="TextBox 6">
            <a:extLst>
              <a:ext uri="{FF2B5EF4-FFF2-40B4-BE49-F238E27FC236}">
                <a16:creationId xmlns:a16="http://schemas.microsoft.com/office/drawing/2014/main" id="{C65D782A-F82A-D9DC-B672-B81214E03B34}"/>
              </a:ext>
            </a:extLst>
          </p:cNvPr>
          <p:cNvSpPr txBox="1"/>
          <p:nvPr/>
        </p:nvSpPr>
        <p:spPr>
          <a:xfrm>
            <a:off x="3814540" y="2120205"/>
            <a:ext cx="7390608" cy="2769989"/>
          </a:xfrm>
          <a:prstGeom prst="rect">
            <a:avLst/>
          </a:prstGeom>
          <a:noFill/>
        </p:spPr>
        <p:txBody>
          <a:bodyPr wrap="square" lIns="0" tIns="0" rIns="0" bIns="0" rtlCol="0" anchor="t">
            <a:spAutoFit/>
          </a:bodyPr>
          <a:lstStyle/>
          <a:p>
            <a:pPr marL="342900" indent="-342900">
              <a:buFont typeface="Arial"/>
              <a:buChar char="•"/>
            </a:pPr>
            <a:r>
              <a:rPr lang="en-US" sz="2000"/>
              <a:t>What is Natural Language Understanding?</a:t>
            </a:r>
          </a:p>
          <a:p>
            <a:pPr marL="342900" indent="-342900">
              <a:buFont typeface="Arial"/>
              <a:buChar char="•"/>
            </a:pPr>
            <a:endParaRPr lang="en-US" sz="2000"/>
          </a:p>
          <a:p>
            <a:pPr marL="342900" indent="-342900">
              <a:buFont typeface="Arial"/>
              <a:buChar char="•"/>
            </a:pPr>
            <a:r>
              <a:rPr lang="en-US" sz="2000"/>
              <a:t>Generative orchestration architecture</a:t>
            </a:r>
          </a:p>
          <a:p>
            <a:pPr marL="342900" indent="-342900">
              <a:buFont typeface="Arial"/>
              <a:buChar char="•"/>
            </a:pPr>
            <a:endParaRPr lang="en-US" sz="2000"/>
          </a:p>
          <a:p>
            <a:pPr marL="342900" indent="-342900">
              <a:buFont typeface="Arial"/>
              <a:buChar char="•"/>
            </a:pPr>
            <a:r>
              <a:rPr lang="en-US" sz="2000"/>
              <a:t>Generative orchestration deep dive</a:t>
            </a:r>
          </a:p>
          <a:p>
            <a:pPr marL="342900" indent="-342900">
              <a:buFont typeface="Arial"/>
              <a:buChar char="•"/>
            </a:pPr>
            <a:endParaRPr lang="en-US" sz="2000"/>
          </a:p>
          <a:p>
            <a:pPr marL="342900" indent="-342900">
              <a:buFont typeface="Arial"/>
              <a:buChar char="•"/>
            </a:pPr>
            <a:r>
              <a:rPr lang="en-US" sz="2000"/>
              <a:t>Why generative orchestration is key?</a:t>
            </a:r>
          </a:p>
          <a:p>
            <a:pPr marL="342900" indent="-342900">
              <a:buFont typeface="Arial"/>
              <a:buChar char="•"/>
            </a:pPr>
            <a:endParaRPr lang="en-US" sz="2000">
              <a:solidFill>
                <a:srgbClr val="FFFFFF"/>
              </a:solidFill>
              <a:cs typeface="Segoe Sans Display"/>
            </a:endParaRPr>
          </a:p>
          <a:p>
            <a:pPr marL="342900" indent="-342900">
              <a:buFont typeface="Arial"/>
              <a:buChar char="•"/>
            </a:pPr>
            <a:r>
              <a:rPr lang="en-US" sz="2000">
                <a:solidFill>
                  <a:srgbClr val="FFFFFF"/>
                </a:solidFill>
                <a:cs typeface="Segoe Sans Display"/>
              </a:rPr>
              <a:t>Q&amp;A</a:t>
            </a:r>
          </a:p>
        </p:txBody>
      </p:sp>
      <p:cxnSp>
        <p:nvCxnSpPr>
          <p:cNvPr id="11" name="Straight Connector 10">
            <a:extLst>
              <a:ext uri="{FF2B5EF4-FFF2-40B4-BE49-F238E27FC236}">
                <a16:creationId xmlns:a16="http://schemas.microsoft.com/office/drawing/2014/main" id="{B0BB4695-4F4A-5A33-161A-1964C51D6E5E}"/>
              </a:ext>
              <a:ext uri="{C183D7F6-B498-43B3-948B-1728B52AA6E4}">
                <adec:decorative xmlns:adec="http://schemas.microsoft.com/office/drawing/2017/decorative" val="1"/>
              </a:ext>
            </a:extLst>
          </p:cNvPr>
          <p:cNvCxnSpPr>
            <a:cxnSpLocks/>
          </p:cNvCxnSpPr>
          <p:nvPr/>
        </p:nvCxnSpPr>
        <p:spPr>
          <a:xfrm>
            <a:off x="3146920" y="26543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844312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90CF1-EC1A-BAC0-0BEC-2F5A5898CC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FAFCD3-F95A-EE90-47E3-85FE48EE7B5E}"/>
              </a:ext>
            </a:extLst>
          </p:cNvPr>
          <p:cNvSpPr>
            <a:spLocks noGrp="1"/>
          </p:cNvSpPr>
          <p:nvPr>
            <p:ph type="title" idx="4294967295"/>
          </p:nvPr>
        </p:nvSpPr>
        <p:spPr>
          <a:xfrm>
            <a:off x="372090" y="1163639"/>
            <a:ext cx="11018838" cy="1107996"/>
          </a:xfrm>
        </p:spPr>
        <p:txBody>
          <a:bodyPr/>
          <a:lstStyle/>
          <a:p>
            <a:r>
              <a:rPr lang="en-US"/>
              <a:t>What's your experience with Generative Orchestration?</a:t>
            </a:r>
          </a:p>
        </p:txBody>
      </p:sp>
      <p:cxnSp>
        <p:nvCxnSpPr>
          <p:cNvPr id="5" name="Straight Connector 4">
            <a:extLst>
              <a:ext uri="{FF2B5EF4-FFF2-40B4-BE49-F238E27FC236}">
                <a16:creationId xmlns:a16="http://schemas.microsoft.com/office/drawing/2014/main" id="{2A128968-EC4E-3C3E-3C16-967CC4034CC1}"/>
              </a:ext>
              <a:ext uri="{C183D7F6-B498-43B3-948B-1728B52AA6E4}">
                <adec:decorative xmlns:adec="http://schemas.microsoft.com/office/drawing/2017/decorative" val="1"/>
              </a:ext>
            </a:extLst>
          </p:cNvPr>
          <p:cNvCxnSpPr>
            <a:cxnSpLocks/>
          </p:cNvCxnSpPr>
          <p:nvPr/>
        </p:nvCxnSpPr>
        <p:spPr>
          <a:xfrm flipV="1">
            <a:off x="372090" y="2277901"/>
            <a:ext cx="11373731" cy="28731"/>
          </a:xfrm>
          <a:prstGeom prst="line">
            <a:avLst/>
          </a:pr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3" name="Picture 2" descr="A qr code on a white background&#10;&#10;AI-generated content may be incorrect.">
            <a:extLst>
              <a:ext uri="{FF2B5EF4-FFF2-40B4-BE49-F238E27FC236}">
                <a16:creationId xmlns:a16="http://schemas.microsoft.com/office/drawing/2014/main" id="{C02AC6F3-5F70-4F04-1CAB-9E32E90F1667}"/>
              </a:ext>
            </a:extLst>
          </p:cNvPr>
          <p:cNvPicPr>
            <a:picLocks noChangeAspect="1"/>
          </p:cNvPicPr>
          <p:nvPr/>
        </p:nvPicPr>
        <p:blipFill>
          <a:blip r:embed="rId3"/>
          <a:stretch>
            <a:fillRect/>
          </a:stretch>
        </p:blipFill>
        <p:spPr>
          <a:xfrm>
            <a:off x="309846" y="5567422"/>
            <a:ext cx="1070864" cy="1041722"/>
          </a:xfrm>
          <a:prstGeom prst="rect">
            <a:avLst/>
          </a:prstGeom>
        </p:spPr>
      </p:pic>
      <p:sp>
        <p:nvSpPr>
          <p:cNvPr id="6" name="TextBox 5">
            <a:extLst>
              <a:ext uri="{FF2B5EF4-FFF2-40B4-BE49-F238E27FC236}">
                <a16:creationId xmlns:a16="http://schemas.microsoft.com/office/drawing/2014/main" id="{751053F5-96E2-9847-C429-844F56990CD7}"/>
              </a:ext>
            </a:extLst>
          </p:cNvPr>
          <p:cNvSpPr txBox="1"/>
          <p:nvPr/>
        </p:nvSpPr>
        <p:spPr>
          <a:xfrm>
            <a:off x="1509540" y="5919006"/>
            <a:ext cx="3554250" cy="338554"/>
          </a:xfrm>
          <a:prstGeom prst="rect">
            <a:avLst/>
          </a:prstGeom>
          <a:noFill/>
        </p:spPr>
        <p:txBody>
          <a:bodyPr wrap="square" lIns="91440" tIns="45720" rIns="91440" bIns="45720" anchor="t">
            <a:spAutoFit/>
          </a:bodyPr>
          <a:lstStyle/>
          <a:p>
            <a:pPr defTabSz="914367">
              <a:defRPr/>
            </a:pPr>
            <a:r>
              <a:rPr kumimoji="0" lang="en-US" sz="1600" i="0" u="none" strike="noStrike" kern="1200" cap="none" spc="0" normalizeH="0" baseline="0" noProof="0">
                <a:ln>
                  <a:noFill/>
                </a:ln>
                <a:effectLst/>
                <a:uLnTx/>
                <a:uFillTx/>
                <a:latin typeface="Segoe UI"/>
                <a:ea typeface="+mn-ea"/>
                <a:cs typeface="Segoe UI"/>
              </a:rPr>
              <a:t>Poll link: </a:t>
            </a:r>
            <a:r>
              <a:rPr kumimoji="0" lang="en-US" sz="1600" i="0" u="none" strike="noStrike" kern="1200" cap="none" spc="0" normalizeH="0" baseline="0" noProof="0">
                <a:ln>
                  <a:noFill/>
                </a:ln>
                <a:effectLst/>
                <a:uLnTx/>
                <a:uFillTx/>
                <a:latin typeface="Segoe UI"/>
                <a:cs typeface="Segoe UI"/>
                <a:hlinkClick r:id="rId4">
                  <a:extLst>
                    <a:ext uri="{A12FA001-AC4F-418D-AE19-62706E023703}">
                      <ahyp:hlinkClr xmlns:ahyp="http://schemas.microsoft.com/office/drawing/2018/hyperlinkcolor" val="tx"/>
                    </a:ext>
                  </a:extLst>
                </a:hlinkClick>
              </a:rPr>
              <a:t>aka.ms</a:t>
            </a:r>
            <a:r>
              <a:rPr lang="en-US" sz="1600">
                <a:latin typeface="Segoe UI"/>
                <a:cs typeface="Segoe UI"/>
                <a:hlinkClick r:id="rId4">
                  <a:extLst>
                    <a:ext uri="{A12FA001-AC4F-418D-AE19-62706E023703}">
                      <ahyp:hlinkClr xmlns:ahyp="http://schemas.microsoft.com/office/drawing/2018/hyperlinkcolor" val="tx"/>
                    </a:ext>
                  </a:extLst>
                </a:hlinkClick>
              </a:rPr>
              <a:t>/AiWebinars/Polling</a:t>
            </a:r>
            <a:endParaRPr lang="en-US" sz="1600">
              <a:latin typeface="Segoe UI"/>
              <a:cs typeface="Segoe UI"/>
            </a:endParaRPr>
          </a:p>
        </p:txBody>
      </p:sp>
      <p:sp>
        <p:nvSpPr>
          <p:cNvPr id="7" name="TextBox 6">
            <a:extLst>
              <a:ext uri="{FF2B5EF4-FFF2-40B4-BE49-F238E27FC236}">
                <a16:creationId xmlns:a16="http://schemas.microsoft.com/office/drawing/2014/main" id="{4619CEAF-3DEF-2AF6-652B-9B8B00C4C8A7}"/>
              </a:ext>
            </a:extLst>
          </p:cNvPr>
          <p:cNvSpPr txBox="1"/>
          <p:nvPr/>
        </p:nvSpPr>
        <p:spPr>
          <a:xfrm>
            <a:off x="1614211" y="5567422"/>
            <a:ext cx="3324605" cy="307777"/>
          </a:xfrm>
          <a:prstGeom prst="rect">
            <a:avLst/>
          </a:prstGeom>
          <a:noFill/>
        </p:spPr>
        <p:txBody>
          <a:bodyPr wrap="square" lIns="0" tIns="0" rIns="0" bIns="0" rtlCol="0">
            <a:spAutoFit/>
          </a:bodyPr>
          <a:lstStyle/>
          <a:p>
            <a:pPr algn="l"/>
            <a:r>
              <a:rPr lang="en-US" sz="2000">
                <a:solidFill>
                  <a:srgbClr val="9BF00B"/>
                </a:solidFill>
                <a:latin typeface="+mj-lt"/>
              </a:rPr>
              <a:t>Poll</a:t>
            </a:r>
          </a:p>
        </p:txBody>
      </p:sp>
      <p:sp>
        <p:nvSpPr>
          <p:cNvPr id="8" name="TextBox 7">
            <a:extLst>
              <a:ext uri="{FF2B5EF4-FFF2-40B4-BE49-F238E27FC236}">
                <a16:creationId xmlns:a16="http://schemas.microsoft.com/office/drawing/2014/main" id="{F7DFBBF7-CD17-5EA5-7B43-B4A7D4B999AC}"/>
              </a:ext>
            </a:extLst>
          </p:cNvPr>
          <p:cNvSpPr txBox="1"/>
          <p:nvPr/>
        </p:nvSpPr>
        <p:spPr>
          <a:xfrm>
            <a:off x="1509540" y="6292134"/>
            <a:ext cx="3224007" cy="338554"/>
          </a:xfrm>
          <a:prstGeom prst="rect">
            <a:avLst/>
          </a:prstGeom>
          <a:noFill/>
        </p:spPr>
        <p:txBody>
          <a:bodyPr wrap="square" lIns="91440" tIns="45720" rIns="91440" bIns="45720" anchor="t">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a:ln>
                  <a:noFill/>
                </a:ln>
                <a:solidFill>
                  <a:srgbClr val="FFFFFF"/>
                </a:solidFill>
                <a:effectLst/>
                <a:uLnTx/>
                <a:uFillTx/>
                <a:latin typeface="Segoe UI"/>
                <a:ea typeface="+mn-ea"/>
                <a:cs typeface="Segoe UI"/>
              </a:rPr>
              <a:t>Passcode</a:t>
            </a:r>
            <a:r>
              <a:rPr lang="en-US" sz="1600">
                <a:solidFill>
                  <a:srgbClr val="FFFFFF"/>
                </a:solidFill>
                <a:latin typeface="Segoe UI"/>
                <a:cs typeface="Segoe UI"/>
              </a:rPr>
              <a:t>: </a:t>
            </a:r>
            <a:r>
              <a:rPr lang="en-US" sz="1600" err="1">
                <a:solidFill>
                  <a:srgbClr val="FFFFFF"/>
                </a:solidFill>
                <a:latin typeface="Segoe UI"/>
                <a:cs typeface="Segoe UI"/>
              </a:rPr>
              <a:t>PowerCAT</a:t>
            </a:r>
            <a:endParaRPr kumimoji="0" lang="en-US" sz="1600" i="0" u="none" strike="noStrike" kern="1200" cap="none" spc="0" normalizeH="0" baseline="0" noProof="0">
              <a:ln>
                <a:noFill/>
              </a:ln>
              <a:solidFill>
                <a:srgbClr val="D59ED7"/>
              </a:solidFill>
              <a:effectLst/>
              <a:uLnTx/>
              <a:uFillTx/>
              <a:latin typeface="Segoe UI"/>
              <a:ea typeface="+mn-ea"/>
              <a:cs typeface="Segoe UI"/>
            </a:endParaRPr>
          </a:p>
        </p:txBody>
      </p:sp>
      <p:sp>
        <p:nvSpPr>
          <p:cNvPr id="9" name="TextBox 8">
            <a:extLst>
              <a:ext uri="{FF2B5EF4-FFF2-40B4-BE49-F238E27FC236}">
                <a16:creationId xmlns:a16="http://schemas.microsoft.com/office/drawing/2014/main" id="{265331C8-BF9E-0FDA-807E-123BDF890EDD}"/>
              </a:ext>
            </a:extLst>
          </p:cNvPr>
          <p:cNvSpPr txBox="1"/>
          <p:nvPr/>
        </p:nvSpPr>
        <p:spPr>
          <a:xfrm>
            <a:off x="563608" y="2994089"/>
            <a:ext cx="9329253" cy="1815882"/>
          </a:xfrm>
          <a:prstGeom prst="rect">
            <a:avLst/>
          </a:prstGeom>
          <a:noFill/>
        </p:spPr>
        <p:txBody>
          <a:bodyPr wrap="square">
            <a:spAutoFit/>
          </a:bodyPr>
          <a:lstStyle/>
          <a:p>
            <a:pPr marL="457200" indent="-457200">
              <a:buFont typeface="Wingdings" panose="05000000000000000000" pitchFamily="2" charset="2"/>
              <a:buChar char="q"/>
            </a:pPr>
            <a:r>
              <a:rPr lang="en-US" sz="2800"/>
              <a:t>It works great!</a:t>
            </a:r>
          </a:p>
          <a:p>
            <a:pPr marL="457200" indent="-457200">
              <a:buFont typeface="Wingdings" panose="05000000000000000000" pitchFamily="2" charset="2"/>
              <a:buChar char="q"/>
            </a:pPr>
            <a:r>
              <a:rPr lang="en-US" sz="2800"/>
              <a:t>I haven't used it. </a:t>
            </a:r>
          </a:p>
          <a:p>
            <a:pPr marL="457200" indent="-457200">
              <a:buFont typeface="Wingdings" panose="05000000000000000000" pitchFamily="2" charset="2"/>
              <a:buChar char="q"/>
            </a:pPr>
            <a:r>
              <a:rPr lang="en-US" sz="2800"/>
              <a:t>It doesn't work how much ever I tweak my instructions </a:t>
            </a:r>
          </a:p>
          <a:p>
            <a:pPr marL="457200" indent="-457200">
              <a:buFont typeface="Wingdings" panose="05000000000000000000" pitchFamily="2" charset="2"/>
              <a:buChar char="q"/>
            </a:pPr>
            <a:r>
              <a:rPr lang="en-US" sz="2800"/>
              <a:t>It's time consuming to get the right output. </a:t>
            </a:r>
          </a:p>
        </p:txBody>
      </p:sp>
    </p:spTree>
    <p:extLst>
      <p:ext uri="{BB962C8B-B14F-4D97-AF65-F5344CB8AC3E}">
        <p14:creationId xmlns:p14="http://schemas.microsoft.com/office/powerpoint/2010/main" val="248513763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2C4766-2FE6-9DF0-87E7-9CE96120B84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9062135-E656-0A54-C12C-E708C436FFBE}"/>
              </a:ext>
            </a:extLst>
          </p:cNvPr>
          <p:cNvSpPr>
            <a:spLocks noGrp="1"/>
          </p:cNvSpPr>
          <p:nvPr>
            <p:ph type="title" idx="4294967295"/>
          </p:nvPr>
        </p:nvSpPr>
        <p:spPr>
          <a:xfrm>
            <a:off x="0" y="422275"/>
            <a:ext cx="11018838" cy="554038"/>
          </a:xfrm>
        </p:spPr>
        <p:txBody>
          <a:bodyPr/>
          <a:lstStyle/>
          <a:p>
            <a:pPr algn="ctr"/>
            <a:r>
              <a:rPr lang="en-US"/>
              <a:t>What are agents?</a:t>
            </a:r>
          </a:p>
        </p:txBody>
      </p:sp>
      <p:sp>
        <p:nvSpPr>
          <p:cNvPr id="7" name="TextBox 6">
            <a:extLst>
              <a:ext uri="{FF2B5EF4-FFF2-40B4-BE49-F238E27FC236}">
                <a16:creationId xmlns:a16="http://schemas.microsoft.com/office/drawing/2014/main" id="{A1F70B85-5117-1337-A8AA-A0F2E28956D0}"/>
              </a:ext>
            </a:extLst>
          </p:cNvPr>
          <p:cNvSpPr txBox="1"/>
          <p:nvPr/>
        </p:nvSpPr>
        <p:spPr>
          <a:xfrm>
            <a:off x="989522" y="1213557"/>
            <a:ext cx="10212956" cy="769441"/>
          </a:xfrm>
          <a:prstGeom prst="rect">
            <a:avLst/>
          </a:prstGeom>
          <a:noFill/>
        </p:spPr>
        <p:txBody>
          <a:bodyPr wrap="square">
            <a:spAutoFit/>
          </a:bodyPr>
          <a:lstStyle>
            <a:defPPr>
              <a:defRPr lang="en-US"/>
            </a:defPPr>
            <a:lvl1pPr marR="0" lvl="0" indent="0" algn="ctr" defTabSz="2899785" fontAlgn="base">
              <a:lnSpc>
                <a:spcPct val="100000"/>
              </a:lnSpc>
              <a:spcBef>
                <a:spcPts val="1205"/>
              </a:spcBef>
              <a:spcAft>
                <a:spcPct val="0"/>
              </a:spcAft>
              <a:buClrTx/>
              <a:buSzPct val="90000"/>
              <a:buFontTx/>
              <a:buNone/>
              <a:tabLst/>
              <a:defRPr kumimoji="0" sz="2200" b="0" i="0" u="none" strike="noStrike" cap="none" spc="-50" normalizeH="0" baseline="0">
                <a:ln w="3175">
                  <a:noFill/>
                </a:ln>
                <a:solidFill>
                  <a:srgbClr val="FFFFFF"/>
                </a:solidFill>
                <a:effectLst/>
                <a:uLnTx/>
                <a:uFillTx/>
                <a:latin typeface="Segoe UI Semilight" panose="020B0402040204020203" pitchFamily="34" charset="0"/>
                <a:cs typeface="Segoe UI Semilight" panose="020B0402040204020203" pitchFamily="34" charset="0"/>
              </a:defRPr>
            </a:lvl1pPr>
          </a:lstStyle>
          <a:p>
            <a:pPr marL="0" marR="0" lvl="0" indent="0" algn="ctr" defTabSz="2899785" rtl="0" eaLnBrk="1" fontAlgn="base" latinLnBrk="0" hangingPunct="1">
              <a:lnSpc>
                <a:spcPct val="100000"/>
              </a:lnSpc>
              <a:spcBef>
                <a:spcPts val="1205"/>
              </a:spcBef>
              <a:spcAft>
                <a:spcPct val="0"/>
              </a:spcAft>
              <a:buClrTx/>
              <a:buSzPct val="90000"/>
              <a:buFontTx/>
              <a:buNone/>
              <a:tabLst/>
              <a:defRPr/>
            </a:pPr>
            <a:r>
              <a:rPr kumimoji="0" lang="en-US" sz="2200" b="0" i="0" u="none" strike="noStrike" kern="1200" cap="none" spc="-50" normalizeH="0" baseline="0" noProof="0">
                <a:ln w="3175">
                  <a:noFill/>
                </a:ln>
                <a:solidFill>
                  <a:srgbClr val="FFFFFF"/>
                </a:solidFill>
                <a:effectLst/>
                <a:uLnTx/>
                <a:uFillTx/>
                <a:latin typeface="Segoe UI Semilight" panose="020B0402040204020203" pitchFamily="34" charset="0"/>
                <a:ea typeface="+mn-ea"/>
                <a:cs typeface="Segoe UI Semilight" panose="020B0402040204020203" pitchFamily="34" charset="0"/>
              </a:rPr>
              <a:t>Agents are apps that use AI to reason, plan, connect to systems and complete tasks working alongside or on behalf of a person, team or organization</a:t>
            </a:r>
          </a:p>
        </p:txBody>
      </p:sp>
      <p:sp>
        <p:nvSpPr>
          <p:cNvPr id="8" name="Rectangle: Rounded Corners 7">
            <a:extLst>
              <a:ext uri="{FF2B5EF4-FFF2-40B4-BE49-F238E27FC236}">
                <a16:creationId xmlns:a16="http://schemas.microsoft.com/office/drawing/2014/main" id="{AA7F9D8F-4284-A4A2-CD45-71D1312DEE11}"/>
              </a:ext>
              <a:ext uri="{C183D7F6-B498-43B3-948B-1728B52AA6E4}">
                <adec:decorative xmlns:adec="http://schemas.microsoft.com/office/drawing/2017/decorative" val="1"/>
              </a:ext>
            </a:extLst>
          </p:cNvPr>
          <p:cNvSpPr/>
          <p:nvPr/>
        </p:nvSpPr>
        <p:spPr bwMode="auto">
          <a:xfrm>
            <a:off x="1932486" y="2859956"/>
            <a:ext cx="2668090" cy="2340583"/>
          </a:xfrm>
          <a:prstGeom prst="roundRect">
            <a:avLst>
              <a:gd name="adj" fmla="val 8183"/>
            </a:avLst>
          </a:prstGeom>
          <a:solidFill>
            <a:srgbClr val="F4364C">
              <a:alpha val="20000"/>
            </a:srgbClr>
          </a:solidFill>
          <a:ln w="1270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marL="0" marR="0" lvl="0" indent="0" algn="ctr" defTabSz="811500" rtl="0" eaLnBrk="1" fontAlgn="auto" latinLnBrk="0" hangingPunct="1">
              <a:lnSpc>
                <a:spcPct val="100000"/>
              </a:lnSpc>
              <a:spcBef>
                <a:spcPts val="174"/>
              </a:spcBef>
              <a:spcAft>
                <a:spcPts val="0"/>
              </a:spcAft>
              <a:buClrTx/>
              <a:buSzTx/>
              <a:buFontTx/>
              <a:buNone/>
              <a:tabLst/>
              <a:defRPr/>
            </a:pPr>
            <a:endParaRPr kumimoji="0" lang="en-US" sz="2169" b="1" i="0" u="none" strike="noStrike" kern="1200" cap="none" spc="0" normalizeH="0" baseline="0" noProof="0">
              <a:ln>
                <a:noFill/>
              </a:ln>
              <a:gradFill>
                <a:gsLst>
                  <a:gs pos="41958">
                    <a:srgbClr val="FFFFFF"/>
                  </a:gs>
                  <a:gs pos="63000">
                    <a:srgbClr val="FFFFFF"/>
                  </a:gs>
                </a:gsLst>
                <a:lin ang="0" scaled="0"/>
              </a:gradFill>
              <a:effectLst/>
              <a:uLnTx/>
              <a:uFillTx/>
              <a:latin typeface="Segoe UI Variable Display Semib" pitchFamily="2" charset="0"/>
              <a:ea typeface="+mn-ea"/>
              <a:cs typeface="Segoe Sans Display Semibold" pitchFamily="2" charset="0"/>
            </a:endParaRPr>
          </a:p>
        </p:txBody>
      </p:sp>
      <p:sp>
        <p:nvSpPr>
          <p:cNvPr id="9" name="Rectangle: Rounded Corners 8">
            <a:extLst>
              <a:ext uri="{FF2B5EF4-FFF2-40B4-BE49-F238E27FC236}">
                <a16:creationId xmlns:a16="http://schemas.microsoft.com/office/drawing/2014/main" id="{24CC956C-FFA9-043F-0B44-AECFD356D103}"/>
              </a:ext>
              <a:ext uri="{C183D7F6-B498-43B3-948B-1728B52AA6E4}">
                <adec:decorative xmlns:adec="http://schemas.microsoft.com/office/drawing/2017/decorative" val="1"/>
              </a:ext>
            </a:extLst>
          </p:cNvPr>
          <p:cNvSpPr/>
          <p:nvPr/>
        </p:nvSpPr>
        <p:spPr bwMode="auto">
          <a:xfrm>
            <a:off x="7590813" y="2409082"/>
            <a:ext cx="2666458" cy="2791457"/>
          </a:xfrm>
          <a:prstGeom prst="roundRect">
            <a:avLst>
              <a:gd name="adj" fmla="val 7700"/>
            </a:avLst>
          </a:prstGeom>
          <a:solidFill>
            <a:srgbClr val="047EC4">
              <a:alpha val="20000"/>
            </a:srgbClr>
          </a:solidFill>
          <a:ln w="1270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marL="0" marR="0" lvl="0" indent="0" algn="ctr" defTabSz="811500" rtl="0" eaLnBrk="1" fontAlgn="auto" latinLnBrk="0" hangingPunct="1">
              <a:lnSpc>
                <a:spcPct val="100000"/>
              </a:lnSpc>
              <a:spcBef>
                <a:spcPts val="174"/>
              </a:spcBef>
              <a:spcAft>
                <a:spcPts val="0"/>
              </a:spcAft>
              <a:buClrTx/>
              <a:buSzTx/>
              <a:buFontTx/>
              <a:buNone/>
              <a:tabLst/>
              <a:defRPr/>
            </a:pPr>
            <a:endParaRPr kumimoji="0" lang="en-US" sz="2169" b="1" i="0" u="none" strike="noStrike" kern="1200" cap="none" spc="0" normalizeH="0" baseline="0" noProof="0" err="1">
              <a:ln>
                <a:noFill/>
              </a:ln>
              <a:gradFill>
                <a:gsLst>
                  <a:gs pos="41958">
                    <a:srgbClr val="FFFFFF"/>
                  </a:gs>
                  <a:gs pos="63000">
                    <a:srgbClr val="FFFFFF"/>
                  </a:gs>
                </a:gsLst>
                <a:lin ang="0" scaled="0"/>
              </a:gradFill>
              <a:effectLst/>
              <a:uLnTx/>
              <a:uFillTx/>
              <a:latin typeface="Segoe UI Variable Display Semib" pitchFamily="2" charset="0"/>
              <a:ea typeface="+mn-ea"/>
              <a:cs typeface="Segoe Sans Display Semibold" pitchFamily="2" charset="0"/>
            </a:endParaRPr>
          </a:p>
        </p:txBody>
      </p:sp>
      <p:sp>
        <p:nvSpPr>
          <p:cNvPr id="10" name="Rectangle: Rounded Corners 9">
            <a:extLst>
              <a:ext uri="{FF2B5EF4-FFF2-40B4-BE49-F238E27FC236}">
                <a16:creationId xmlns:a16="http://schemas.microsoft.com/office/drawing/2014/main" id="{F27C86F1-9AD1-8CD4-FCC8-5D739A568C0B}"/>
              </a:ext>
              <a:ext uri="{C183D7F6-B498-43B3-948B-1728B52AA6E4}">
                <adec:decorative xmlns:adec="http://schemas.microsoft.com/office/drawing/2017/decorative" val="1"/>
              </a:ext>
            </a:extLst>
          </p:cNvPr>
          <p:cNvSpPr/>
          <p:nvPr/>
        </p:nvSpPr>
        <p:spPr bwMode="auto">
          <a:xfrm>
            <a:off x="4761956" y="2657063"/>
            <a:ext cx="2668090" cy="2543476"/>
          </a:xfrm>
          <a:prstGeom prst="roundRect">
            <a:avLst>
              <a:gd name="adj" fmla="val 8183"/>
            </a:avLst>
          </a:prstGeom>
          <a:solidFill>
            <a:srgbClr val="C03BC4">
              <a:alpha val="20000"/>
            </a:srgbClr>
          </a:solidFill>
          <a:ln w="1270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marL="0" marR="0" lvl="0" indent="0" algn="ctr" defTabSz="811500" rtl="0" eaLnBrk="1" fontAlgn="auto" latinLnBrk="0" hangingPunct="1">
              <a:lnSpc>
                <a:spcPct val="100000"/>
              </a:lnSpc>
              <a:spcBef>
                <a:spcPts val="174"/>
              </a:spcBef>
              <a:spcAft>
                <a:spcPts val="0"/>
              </a:spcAft>
              <a:buClrTx/>
              <a:buSzTx/>
              <a:buFontTx/>
              <a:buNone/>
              <a:tabLst/>
              <a:defRPr/>
            </a:pPr>
            <a:endParaRPr kumimoji="0" lang="en-US" sz="2169" b="1" i="0" u="none" strike="noStrike" kern="1200" cap="none" spc="0" normalizeH="0" baseline="0" noProof="0" err="1">
              <a:ln>
                <a:noFill/>
              </a:ln>
              <a:gradFill>
                <a:gsLst>
                  <a:gs pos="41958">
                    <a:srgbClr val="FFFFFF"/>
                  </a:gs>
                  <a:gs pos="63000">
                    <a:srgbClr val="FFFFFF"/>
                  </a:gs>
                </a:gsLst>
                <a:lin ang="0" scaled="0"/>
              </a:gradFill>
              <a:effectLst/>
              <a:uLnTx/>
              <a:uFillTx/>
              <a:latin typeface="Segoe UI Variable Display Semib" pitchFamily="2" charset="0"/>
              <a:ea typeface="+mn-ea"/>
              <a:cs typeface="Segoe Sans Display Semibold" pitchFamily="2" charset="0"/>
            </a:endParaRPr>
          </a:p>
        </p:txBody>
      </p:sp>
      <p:grpSp>
        <p:nvGrpSpPr>
          <p:cNvPr id="11" name="Group 10" descr="Scale: simple to advanced">
            <a:extLst>
              <a:ext uri="{FF2B5EF4-FFF2-40B4-BE49-F238E27FC236}">
                <a16:creationId xmlns:a16="http://schemas.microsoft.com/office/drawing/2014/main" id="{EBC69016-A781-496A-A146-B7DD756DA499}"/>
              </a:ext>
            </a:extLst>
          </p:cNvPr>
          <p:cNvGrpSpPr/>
          <p:nvPr/>
        </p:nvGrpSpPr>
        <p:grpSpPr>
          <a:xfrm>
            <a:off x="571301" y="3589874"/>
            <a:ext cx="11049399" cy="523220"/>
            <a:chOff x="571301" y="3700042"/>
            <a:chExt cx="11049399" cy="523220"/>
          </a:xfrm>
        </p:grpSpPr>
        <p:sp>
          <p:nvSpPr>
            <p:cNvPr id="12" name="Rectangle: Rounded Corners 11">
              <a:extLst>
                <a:ext uri="{FF2B5EF4-FFF2-40B4-BE49-F238E27FC236}">
                  <a16:creationId xmlns:a16="http://schemas.microsoft.com/office/drawing/2014/main" id="{ADC7B4BD-B8CB-4F5F-2AB3-AFE06064835F}"/>
                </a:ext>
              </a:extLst>
            </p:cNvPr>
            <p:cNvSpPr/>
            <p:nvPr/>
          </p:nvSpPr>
          <p:spPr bwMode="auto">
            <a:xfrm>
              <a:off x="571301" y="3700042"/>
              <a:ext cx="11049399" cy="523220"/>
            </a:xfrm>
            <a:prstGeom prst="roundRect">
              <a:avLst>
                <a:gd name="adj" fmla="val 50000"/>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491019"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err="1">
                <a:ln w="3175">
                  <a:noFill/>
                </a:ln>
                <a:solidFill>
                  <a:srgbClr val="FEFFFE"/>
                </a:solidFill>
                <a:effectLst/>
                <a:uLnTx/>
                <a:uFillTx/>
                <a:latin typeface="Segoe UI Semibold"/>
                <a:ea typeface="+mn-ea"/>
                <a:cs typeface="+mn-cs"/>
              </a:endParaRPr>
            </a:p>
          </p:txBody>
        </p:sp>
        <p:sp>
          <p:nvSpPr>
            <p:cNvPr id="13" name="TextBox 12">
              <a:extLst>
                <a:ext uri="{FF2B5EF4-FFF2-40B4-BE49-F238E27FC236}">
                  <a16:creationId xmlns:a16="http://schemas.microsoft.com/office/drawing/2014/main" id="{24AFB80E-3A97-799A-5B2C-C9B590AAE289}"/>
                </a:ext>
              </a:extLst>
            </p:cNvPr>
            <p:cNvSpPr txBox="1"/>
            <p:nvPr/>
          </p:nvSpPr>
          <p:spPr>
            <a:xfrm>
              <a:off x="775462" y="3853930"/>
              <a:ext cx="1536655" cy="215444"/>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Simple</a:t>
              </a:r>
            </a:p>
          </p:txBody>
        </p:sp>
        <p:sp>
          <p:nvSpPr>
            <p:cNvPr id="14" name="TextBox 13">
              <a:extLst>
                <a:ext uri="{FF2B5EF4-FFF2-40B4-BE49-F238E27FC236}">
                  <a16:creationId xmlns:a16="http://schemas.microsoft.com/office/drawing/2014/main" id="{7E46672F-334C-A885-E7F6-7BE19AD74C29}"/>
                </a:ext>
              </a:extLst>
            </p:cNvPr>
            <p:cNvSpPr txBox="1"/>
            <p:nvPr/>
          </p:nvSpPr>
          <p:spPr>
            <a:xfrm>
              <a:off x="10183129" y="3853930"/>
              <a:ext cx="1229181" cy="215444"/>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Advanced</a:t>
              </a:r>
            </a:p>
          </p:txBody>
        </p:sp>
      </p:grpSp>
      <p:grpSp>
        <p:nvGrpSpPr>
          <p:cNvPr id="15" name="Group 14">
            <a:extLst>
              <a:ext uri="{FF2B5EF4-FFF2-40B4-BE49-F238E27FC236}">
                <a16:creationId xmlns:a16="http://schemas.microsoft.com/office/drawing/2014/main" id="{CCF09C83-1B63-EAF5-B172-AB887017CF1B}"/>
              </a:ext>
              <a:ext uri="{C183D7F6-B498-43B3-948B-1728B52AA6E4}">
                <adec:decorative xmlns:adec="http://schemas.microsoft.com/office/drawing/2017/decorative" val="1"/>
              </a:ext>
            </a:extLst>
          </p:cNvPr>
          <p:cNvGrpSpPr/>
          <p:nvPr/>
        </p:nvGrpSpPr>
        <p:grpSpPr>
          <a:xfrm>
            <a:off x="2815919" y="3400875"/>
            <a:ext cx="901222" cy="901219"/>
            <a:chOff x="2770858" y="3465982"/>
            <a:chExt cx="991344" cy="991341"/>
          </a:xfrm>
          <a:effectLst>
            <a:outerShdw blurRad="190500" sx="104000" sy="104000" algn="ctr" rotWithShape="0">
              <a:prstClr val="black">
                <a:alpha val="20000"/>
              </a:prstClr>
            </a:outerShdw>
          </a:effectLst>
        </p:grpSpPr>
        <p:sp>
          <p:nvSpPr>
            <p:cNvPr id="16" name="Oval 15">
              <a:extLst>
                <a:ext uri="{FF2B5EF4-FFF2-40B4-BE49-F238E27FC236}">
                  <a16:creationId xmlns:a16="http://schemas.microsoft.com/office/drawing/2014/main" id="{F97E9E09-221D-4DDA-3C56-8BC18139464A}"/>
                </a:ext>
              </a:extLst>
            </p:cNvPr>
            <p:cNvSpPr>
              <a:spLocks/>
            </p:cNvSpPr>
            <p:nvPr/>
          </p:nvSpPr>
          <p:spPr bwMode="auto">
            <a:xfrm>
              <a:off x="2770858" y="3465982"/>
              <a:ext cx="991344" cy="991341"/>
            </a:xfrm>
            <a:prstGeom prst="ellipse">
              <a:avLst/>
            </a:prstGeom>
            <a:gradFill flip="none" rotWithShape="1">
              <a:gsLst>
                <a:gs pos="2797">
                  <a:srgbClr val="FFA38B"/>
                </a:gs>
                <a:gs pos="42000">
                  <a:srgbClr val="FF5C39"/>
                </a:gs>
                <a:gs pos="100000">
                  <a:srgbClr val="73391D"/>
                </a:gs>
              </a:gsLst>
              <a:path path="circle">
                <a:fillToRect r="100000" b="100000"/>
              </a:path>
              <a:tileRect l="-100000" t="-100000"/>
            </a:gradFill>
            <a:ln w="127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FFFFFF"/>
                </a:solidFill>
                <a:effectLst/>
                <a:uLnTx/>
                <a:uFillTx/>
                <a:latin typeface="Segoe UI"/>
                <a:ea typeface="+mn-ea"/>
                <a:cs typeface="+mn-cs"/>
                <a:sym typeface="Rubik Light"/>
              </a:endParaRPr>
            </a:p>
          </p:txBody>
        </p:sp>
        <p:sp>
          <p:nvSpPr>
            <p:cNvPr id="17" name="Graphic 10">
              <a:extLst>
                <a:ext uri="{FF2B5EF4-FFF2-40B4-BE49-F238E27FC236}">
                  <a16:creationId xmlns:a16="http://schemas.microsoft.com/office/drawing/2014/main" id="{5BCD940D-082B-314A-E229-38BDF71DEFF2}"/>
                </a:ext>
              </a:extLst>
            </p:cNvPr>
            <p:cNvSpPr/>
            <p:nvPr/>
          </p:nvSpPr>
          <p:spPr>
            <a:xfrm>
              <a:off x="3073659" y="3788615"/>
              <a:ext cx="385742" cy="346074"/>
            </a:xfrm>
            <a:custGeom>
              <a:avLst/>
              <a:gdLst>
                <a:gd name="connsiteX0" fmla="*/ 131922 w 352872"/>
                <a:gd name="connsiteY0" fmla="*/ 0 h 316585"/>
                <a:gd name="connsiteX1" fmla="*/ 0 w 352872"/>
                <a:gd name="connsiteY1" fmla="*/ 131844 h 316585"/>
                <a:gd name="connsiteX2" fmla="*/ 12400 w 352872"/>
                <a:gd name="connsiteY2" fmla="*/ 187714 h 316585"/>
                <a:gd name="connsiteX3" fmla="*/ 425 w 352872"/>
                <a:gd name="connsiteY3" fmla="*/ 242964 h 316585"/>
                <a:gd name="connsiteX4" fmla="*/ 14287 w 352872"/>
                <a:gd name="connsiteY4" fmla="*/ 263490 h 316585"/>
                <a:gd name="connsiteX5" fmla="*/ 20700 w 352872"/>
                <a:gd name="connsiteY5" fmla="*/ 263538 h 316585"/>
                <a:gd name="connsiteX6" fmla="*/ 77603 w 352872"/>
                <a:gd name="connsiteY6" fmla="*/ 252108 h 316585"/>
                <a:gd name="connsiteX7" fmla="*/ 252043 w 352872"/>
                <a:gd name="connsiteY7" fmla="*/ 186098 h 316585"/>
                <a:gd name="connsiteX8" fmla="*/ 186032 w 352872"/>
                <a:gd name="connsiteY8" fmla="*/ 11658 h 316585"/>
                <a:gd name="connsiteX9" fmla="*/ 131922 w 352872"/>
                <a:gd name="connsiteY9" fmla="*/ 0 h 316585"/>
                <a:gd name="connsiteX10" fmla="*/ 131253 w 352872"/>
                <a:gd name="connsiteY10" fmla="*/ 281351 h 316585"/>
                <a:gd name="connsiteX11" fmla="*/ 220934 w 352872"/>
                <a:gd name="connsiteY11" fmla="*/ 316520 h 316585"/>
                <a:gd name="connsiteX12" fmla="*/ 275235 w 352872"/>
                <a:gd name="connsiteY12" fmla="*/ 304861 h 316585"/>
                <a:gd name="connsiteX13" fmla="*/ 326458 w 352872"/>
                <a:gd name="connsiteY13" fmla="*/ 316115 h 316585"/>
                <a:gd name="connsiteX14" fmla="*/ 352360 w 352872"/>
                <a:gd name="connsiteY14" fmla="*/ 299199 h 316585"/>
                <a:gd name="connsiteX15" fmla="*/ 352254 w 352872"/>
                <a:gd name="connsiteY15" fmla="*/ 289738 h 316585"/>
                <a:gd name="connsiteX16" fmla="*/ 340455 w 352872"/>
                <a:gd name="connsiteY16" fmla="*/ 240449 h 316585"/>
                <a:gd name="connsiteX17" fmla="*/ 276715 w 352872"/>
                <a:gd name="connsiteY17" fmla="*/ 65088 h 316585"/>
                <a:gd name="connsiteX18" fmla="*/ 264069 w 352872"/>
                <a:gd name="connsiteY18" fmla="*/ 59963 h 316585"/>
                <a:gd name="connsiteX19" fmla="*/ 278136 w 352872"/>
                <a:gd name="connsiteY19" fmla="*/ 95976 h 316585"/>
                <a:gd name="connsiteX20" fmla="*/ 326440 w 352872"/>
                <a:gd name="connsiteY20" fmla="*/ 184636 h 316585"/>
                <a:gd name="connsiteX21" fmla="*/ 314747 w 352872"/>
                <a:gd name="connsiteY21" fmla="*/ 232941 h 316585"/>
                <a:gd name="connsiteX22" fmla="*/ 312461 w 352872"/>
                <a:gd name="connsiteY22" fmla="*/ 237390 h 316585"/>
                <a:gd name="connsiteX23" fmla="*/ 313692 w 352872"/>
                <a:gd name="connsiteY23" fmla="*/ 242243 h 316585"/>
                <a:gd name="connsiteX24" fmla="*/ 324981 w 352872"/>
                <a:gd name="connsiteY24" fmla="*/ 288842 h 316585"/>
                <a:gd name="connsiteX25" fmla="*/ 276800 w 352872"/>
                <a:gd name="connsiteY25" fmla="*/ 278115 h 316585"/>
                <a:gd name="connsiteX26" fmla="*/ 272157 w 352872"/>
                <a:gd name="connsiteY26" fmla="*/ 277025 h 316585"/>
                <a:gd name="connsiteX27" fmla="*/ 267884 w 352872"/>
                <a:gd name="connsiteY27" fmla="*/ 279153 h 316585"/>
                <a:gd name="connsiteX28" fmla="*/ 220934 w 352872"/>
                <a:gd name="connsiteY28" fmla="*/ 290143 h 316585"/>
                <a:gd name="connsiteX29" fmla="*/ 169587 w 352872"/>
                <a:gd name="connsiteY29" fmla="*/ 276849 h 316585"/>
                <a:gd name="connsiteX30" fmla="*/ 131253 w 352872"/>
                <a:gd name="connsiteY30" fmla="*/ 281351 h 316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52872" h="316585">
                  <a:moveTo>
                    <a:pt x="131922" y="0"/>
                  </a:moveTo>
                  <a:cubicBezTo>
                    <a:pt x="59085" y="-21"/>
                    <a:pt x="21" y="59008"/>
                    <a:pt x="0" y="131844"/>
                  </a:cubicBezTo>
                  <a:cubicBezTo>
                    <a:pt x="-6" y="151150"/>
                    <a:pt x="4227" y="170222"/>
                    <a:pt x="12400" y="187714"/>
                  </a:cubicBezTo>
                  <a:cubicBezTo>
                    <a:pt x="7974" y="206033"/>
                    <a:pt x="3982" y="224456"/>
                    <a:pt x="425" y="242964"/>
                  </a:cubicBezTo>
                  <a:cubicBezTo>
                    <a:pt x="-1415" y="252459"/>
                    <a:pt x="4791" y="261651"/>
                    <a:pt x="14287" y="263490"/>
                  </a:cubicBezTo>
                  <a:cubicBezTo>
                    <a:pt x="16403" y="263902"/>
                    <a:pt x="18578" y="263918"/>
                    <a:pt x="20700" y="263538"/>
                  </a:cubicBezTo>
                  <a:cubicBezTo>
                    <a:pt x="31655" y="261603"/>
                    <a:pt x="55482" y="257207"/>
                    <a:pt x="77603" y="252108"/>
                  </a:cubicBezTo>
                  <a:cubicBezTo>
                    <a:pt x="144002" y="282049"/>
                    <a:pt x="222100" y="252496"/>
                    <a:pt x="252043" y="186098"/>
                  </a:cubicBezTo>
                  <a:cubicBezTo>
                    <a:pt x="281984" y="119699"/>
                    <a:pt x="252429" y="41600"/>
                    <a:pt x="186032" y="11658"/>
                  </a:cubicBezTo>
                  <a:cubicBezTo>
                    <a:pt x="169023" y="3988"/>
                    <a:pt x="150580" y="15"/>
                    <a:pt x="131922" y="0"/>
                  </a:cubicBezTo>
                  <a:close/>
                  <a:moveTo>
                    <a:pt x="131253" y="281351"/>
                  </a:moveTo>
                  <a:cubicBezTo>
                    <a:pt x="155618" y="304003"/>
                    <a:pt x="187666" y="316571"/>
                    <a:pt x="220934" y="316520"/>
                  </a:cubicBezTo>
                  <a:cubicBezTo>
                    <a:pt x="240277" y="316520"/>
                    <a:pt x="258653" y="312352"/>
                    <a:pt x="275235" y="304861"/>
                  </a:cubicBezTo>
                  <a:cubicBezTo>
                    <a:pt x="293575" y="309152"/>
                    <a:pt x="313674" y="313442"/>
                    <a:pt x="326458" y="316115"/>
                  </a:cubicBezTo>
                  <a:cubicBezTo>
                    <a:pt x="338282" y="318596"/>
                    <a:pt x="349879" y="311023"/>
                    <a:pt x="352360" y="299199"/>
                  </a:cubicBezTo>
                  <a:cubicBezTo>
                    <a:pt x="353016" y="296076"/>
                    <a:pt x="352979" y="292847"/>
                    <a:pt x="352254" y="289738"/>
                  </a:cubicBezTo>
                  <a:cubicBezTo>
                    <a:pt x="349406" y="277377"/>
                    <a:pt x="344904" y="258174"/>
                    <a:pt x="340455" y="240449"/>
                  </a:cubicBezTo>
                  <a:cubicBezTo>
                    <a:pt x="371279" y="174423"/>
                    <a:pt x="342741" y="95912"/>
                    <a:pt x="276715" y="65088"/>
                  </a:cubicBezTo>
                  <a:cubicBezTo>
                    <a:pt x="272592" y="63163"/>
                    <a:pt x="268370" y="61452"/>
                    <a:pt x="264069" y="59963"/>
                  </a:cubicBezTo>
                  <a:cubicBezTo>
                    <a:pt x="270308" y="71302"/>
                    <a:pt x="275038" y="83409"/>
                    <a:pt x="278136" y="95976"/>
                  </a:cubicBezTo>
                  <a:cubicBezTo>
                    <a:pt x="308263" y="115395"/>
                    <a:pt x="326460" y="148792"/>
                    <a:pt x="326440" y="184636"/>
                  </a:cubicBezTo>
                  <a:cubicBezTo>
                    <a:pt x="326440" y="202080"/>
                    <a:pt x="322220" y="218486"/>
                    <a:pt x="314747" y="232941"/>
                  </a:cubicBezTo>
                  <a:lnTo>
                    <a:pt x="312461" y="237390"/>
                  </a:lnTo>
                  <a:lnTo>
                    <a:pt x="313692" y="242243"/>
                  </a:lnTo>
                  <a:cubicBezTo>
                    <a:pt x="317701" y="257981"/>
                    <a:pt x="321904" y="275653"/>
                    <a:pt x="324981" y="288842"/>
                  </a:cubicBezTo>
                  <a:cubicBezTo>
                    <a:pt x="311371" y="285975"/>
                    <a:pt x="293012" y="281984"/>
                    <a:pt x="276800" y="278115"/>
                  </a:cubicBezTo>
                  <a:lnTo>
                    <a:pt x="272157" y="277025"/>
                  </a:lnTo>
                  <a:lnTo>
                    <a:pt x="267884" y="279153"/>
                  </a:lnTo>
                  <a:cubicBezTo>
                    <a:pt x="253746" y="286186"/>
                    <a:pt x="237815" y="290143"/>
                    <a:pt x="220934" y="290143"/>
                  </a:cubicBezTo>
                  <a:cubicBezTo>
                    <a:pt x="202963" y="290176"/>
                    <a:pt x="185283" y="285599"/>
                    <a:pt x="169587" y="276849"/>
                  </a:cubicBezTo>
                  <a:cubicBezTo>
                    <a:pt x="157057" y="279997"/>
                    <a:pt x="144173" y="281511"/>
                    <a:pt x="131253" y="281351"/>
                  </a:cubicBezTo>
                  <a:close/>
                </a:path>
              </a:pathLst>
            </a:custGeom>
            <a:solidFill>
              <a:srgbClr val="FFFFFF"/>
            </a:soli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491019"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w="3175">
                  <a:noFill/>
                </a:ln>
                <a:solidFill>
                  <a:srgbClr val="FFFFFF"/>
                </a:solidFill>
                <a:effectLst/>
                <a:uLnTx/>
                <a:uFillTx/>
                <a:latin typeface="Segoe UI Semibold"/>
                <a:ea typeface="+mn-ea"/>
                <a:cs typeface="+mn-cs"/>
              </a:endParaRPr>
            </a:p>
          </p:txBody>
        </p:sp>
      </p:grpSp>
      <p:sp>
        <p:nvSpPr>
          <p:cNvPr id="18" name="TextBox 17">
            <a:extLst>
              <a:ext uri="{FF2B5EF4-FFF2-40B4-BE49-F238E27FC236}">
                <a16:creationId xmlns:a16="http://schemas.microsoft.com/office/drawing/2014/main" id="{5B970598-2AA0-F803-F07C-6F5A3CC19E48}"/>
              </a:ext>
            </a:extLst>
          </p:cNvPr>
          <p:cNvSpPr txBox="1"/>
          <p:nvPr/>
        </p:nvSpPr>
        <p:spPr>
          <a:xfrm>
            <a:off x="2176960" y="4611332"/>
            <a:ext cx="2179140" cy="307777"/>
          </a:xfrm>
          <a:prstGeom prst="rect">
            <a:avLst/>
          </a:prstGeom>
        </p:spPr>
        <p:txBody>
          <a:bodyPr wrap="square" lIns="0" tIns="0" rIns="0" bIns="0" anchor="t">
            <a:spAutoFit/>
          </a:bodyPr>
          <a:lstStyle/>
          <a:p>
            <a:pPr marL="0" marR="0" lvl="0" indent="0" algn="ctr" defTabSz="932742" rtl="0" eaLnBrk="1" fontAlgn="base" latinLnBrk="0" hangingPunct="1">
              <a:lnSpc>
                <a:spcPct val="100000"/>
              </a:lnSpc>
              <a:spcBef>
                <a:spcPct val="0"/>
              </a:spcBef>
              <a:spcAft>
                <a:spcPts val="1200"/>
              </a:spcAft>
              <a:buClrTx/>
              <a:buSzTx/>
              <a:buFontTx/>
              <a:buNone/>
              <a:tabLst/>
              <a:defRPr/>
            </a:pPr>
            <a:r>
              <a:rPr kumimoji="0" lang="en-US" sz="2000" b="1" i="0" u="none" strike="noStrike" kern="1200" cap="none" spc="-50" normalizeH="0" baseline="0" noProof="0">
                <a:ln w="3175">
                  <a:noFill/>
                </a:ln>
                <a:solidFill>
                  <a:srgbClr val="FFFFFF"/>
                </a:solidFill>
                <a:effectLst/>
                <a:uLnTx/>
                <a:uFillTx/>
                <a:latin typeface="Segoe UI Semibold" panose="020B0702040204020203" pitchFamily="34" charset="0"/>
                <a:ea typeface="+mn-ea"/>
                <a:cs typeface="Segoe UI Semibold" panose="020B0702040204020203" pitchFamily="34" charset="0"/>
              </a:rPr>
              <a:t>Retrieval</a:t>
            </a:r>
          </a:p>
        </p:txBody>
      </p:sp>
      <p:sp>
        <p:nvSpPr>
          <p:cNvPr id="19" name="TextBox 18">
            <a:extLst>
              <a:ext uri="{FF2B5EF4-FFF2-40B4-BE49-F238E27FC236}">
                <a16:creationId xmlns:a16="http://schemas.microsoft.com/office/drawing/2014/main" id="{F1A4DF1C-23D8-507B-7B6D-92C1C3300849}"/>
              </a:ext>
            </a:extLst>
          </p:cNvPr>
          <p:cNvSpPr txBox="1"/>
          <p:nvPr/>
        </p:nvSpPr>
        <p:spPr>
          <a:xfrm>
            <a:off x="5006975" y="4611332"/>
            <a:ext cx="2178050" cy="307777"/>
          </a:xfrm>
          <a:prstGeom prst="rect">
            <a:avLst/>
          </a:prstGeom>
        </p:spPr>
        <p:txBody>
          <a:bodyPr wrap="square" lIns="0" tIns="0" rIns="0" bIns="0">
            <a:spAutoFit/>
          </a:bodyPr>
          <a:lstStyle/>
          <a:p>
            <a:pPr marL="0" marR="0" lvl="0" indent="0" algn="ctr" defTabSz="932742" rtl="0" eaLnBrk="1" fontAlgn="base" latinLnBrk="0" hangingPunct="1">
              <a:lnSpc>
                <a:spcPct val="100000"/>
              </a:lnSpc>
              <a:spcBef>
                <a:spcPct val="0"/>
              </a:spcBef>
              <a:spcAft>
                <a:spcPts val="1200"/>
              </a:spcAft>
              <a:buClrTx/>
              <a:buSzTx/>
              <a:buFontTx/>
              <a:buNone/>
              <a:tabLst/>
              <a:defRPr/>
            </a:pPr>
            <a:r>
              <a:rPr kumimoji="0" lang="en-US" sz="2000" b="1" i="0" u="none" strike="noStrike" kern="1200" cap="none" spc="-50" normalizeH="0" baseline="0" noProof="0">
                <a:ln w="3175">
                  <a:noFill/>
                </a:ln>
                <a:solidFill>
                  <a:srgbClr val="FFFFFF"/>
                </a:solidFill>
                <a:effectLst/>
                <a:uLnTx/>
                <a:uFillTx/>
                <a:latin typeface="Segoe UI Semibold" panose="020B0702040204020203" pitchFamily="34" charset="0"/>
                <a:ea typeface="+mn-ea"/>
                <a:cs typeface="Segoe UI Semibold" panose="020B0702040204020203" pitchFamily="34" charset="0"/>
              </a:rPr>
              <a:t>Task</a:t>
            </a:r>
          </a:p>
        </p:txBody>
      </p:sp>
      <p:grpSp>
        <p:nvGrpSpPr>
          <p:cNvPr id="20" name="Group 19">
            <a:extLst>
              <a:ext uri="{FF2B5EF4-FFF2-40B4-BE49-F238E27FC236}">
                <a16:creationId xmlns:a16="http://schemas.microsoft.com/office/drawing/2014/main" id="{E3034387-A461-1C83-491C-7EF613890643}"/>
              </a:ext>
              <a:ext uri="{C183D7F6-B498-43B3-948B-1728B52AA6E4}">
                <adec:decorative xmlns:adec="http://schemas.microsoft.com/office/drawing/2017/decorative" val="1"/>
              </a:ext>
            </a:extLst>
          </p:cNvPr>
          <p:cNvGrpSpPr/>
          <p:nvPr/>
        </p:nvGrpSpPr>
        <p:grpSpPr>
          <a:xfrm>
            <a:off x="8473430" y="3400875"/>
            <a:ext cx="901222" cy="901219"/>
            <a:chOff x="8428369" y="3465982"/>
            <a:chExt cx="991344" cy="991341"/>
          </a:xfrm>
          <a:effectLst>
            <a:outerShdw blurRad="190500" sx="104000" sy="104000" algn="ctr" rotWithShape="0">
              <a:prstClr val="black">
                <a:alpha val="20000"/>
              </a:prstClr>
            </a:outerShdw>
          </a:effectLst>
        </p:grpSpPr>
        <p:sp>
          <p:nvSpPr>
            <p:cNvPr id="21" name="Oval 20">
              <a:extLst>
                <a:ext uri="{FF2B5EF4-FFF2-40B4-BE49-F238E27FC236}">
                  <a16:creationId xmlns:a16="http://schemas.microsoft.com/office/drawing/2014/main" id="{2D9C0592-68B3-EF2C-8951-67E8FF2AE192}"/>
                </a:ext>
              </a:extLst>
            </p:cNvPr>
            <p:cNvSpPr>
              <a:spLocks/>
            </p:cNvSpPr>
            <p:nvPr/>
          </p:nvSpPr>
          <p:spPr bwMode="auto">
            <a:xfrm>
              <a:off x="8428369" y="3465982"/>
              <a:ext cx="991344" cy="991341"/>
            </a:xfrm>
            <a:prstGeom prst="ellipse">
              <a:avLst/>
            </a:prstGeom>
            <a:gradFill flip="none" rotWithShape="1">
              <a:gsLst>
                <a:gs pos="699">
                  <a:srgbClr val="8DC8E8"/>
                </a:gs>
                <a:gs pos="38000">
                  <a:srgbClr val="0078D4"/>
                </a:gs>
                <a:gs pos="100000">
                  <a:schemeClr val="accent6">
                    <a:lumMod val="75000"/>
                  </a:schemeClr>
                </a:gs>
              </a:gsLst>
              <a:path path="circle">
                <a:fillToRect r="100000" b="100000"/>
              </a:path>
              <a:tileRect l="-100000" t="-100000"/>
            </a:gradFill>
            <a:ln w="12700" cap="rnd">
              <a:noFill/>
              <a:prstDash val="solid"/>
              <a:round/>
            </a:ln>
            <a:effectLst/>
          </p:spPr>
          <p:txBody>
            <a:bodyPr rot="0" spcFirstLastPara="0" vertOverflow="overflow" horzOverflow="overflow" vert="horz" wrap="square" lIns="914401" tIns="261258" rIns="914401" bIns="391886" numCol="1" spcCol="0" rtlCol="0" fromWordArt="0" anchor="ctr" anchorCtr="0" forceAA="0" compatLnSpc="1">
              <a:prstTxWarp prst="textNoShape">
                <a:avLst/>
              </a:prstTxWarp>
              <a:noAutofit/>
            </a:bodyPr>
            <a:lstStyle/>
            <a:p>
              <a:pPr marL="0" marR="0" lvl="0" indent="0" algn="ctr" defTabSz="3447426" rtl="0" eaLnBrk="1" fontAlgn="auto" latinLnBrk="0" hangingPunct="1">
                <a:lnSpc>
                  <a:spcPct val="100000"/>
                </a:lnSpc>
                <a:spcBef>
                  <a:spcPts val="1205"/>
                </a:spcBef>
                <a:spcAft>
                  <a:spcPts val="0"/>
                </a:spcAft>
                <a:buClrTx/>
                <a:buSzTx/>
                <a:buFontTx/>
                <a:buNone/>
                <a:tabLst>
                  <a:tab pos="5665570" algn="l"/>
                </a:tabLst>
                <a:defRPr/>
              </a:pPr>
              <a:endParaRPr kumimoji="0" lang="en-US" sz="5141" b="1" i="0" u="none" strike="noStrike" kern="1200" cap="none" spc="0" normalizeH="0" baseline="0" noProof="0">
                <a:ln w="3175">
                  <a:noFill/>
                </a:ln>
                <a:gradFill flip="none" rotWithShape="1">
                  <a:gsLst>
                    <a:gs pos="20183">
                      <a:srgbClr val="FFFFFF"/>
                    </a:gs>
                    <a:gs pos="42000">
                      <a:srgbClr val="FFFFFF"/>
                    </a:gs>
                  </a:gsLst>
                  <a:lin ang="2700000" scaled="0"/>
                  <a:tileRect/>
                </a:gradFill>
                <a:effectLst/>
                <a:uLnTx/>
                <a:uFillTx/>
                <a:latin typeface="Segoe UI Variable Display Semib" pitchFamily="2" charset="0"/>
                <a:ea typeface="+mn-ea"/>
                <a:cs typeface="Segoe Sans Display Semibold" pitchFamily="2" charset="0"/>
              </a:endParaRPr>
            </a:p>
          </p:txBody>
        </p:sp>
        <p:sp>
          <p:nvSpPr>
            <p:cNvPr id="22" name="Graphic 12">
              <a:extLst>
                <a:ext uri="{FF2B5EF4-FFF2-40B4-BE49-F238E27FC236}">
                  <a16:creationId xmlns:a16="http://schemas.microsoft.com/office/drawing/2014/main" id="{0427CC45-B096-88F5-41A6-F54BF76B2C0B}"/>
                </a:ext>
              </a:extLst>
            </p:cNvPr>
            <p:cNvSpPr/>
            <p:nvPr/>
          </p:nvSpPr>
          <p:spPr>
            <a:xfrm>
              <a:off x="8744079" y="3774239"/>
              <a:ext cx="359924" cy="374826"/>
            </a:xfrm>
            <a:custGeom>
              <a:avLst/>
              <a:gdLst>
                <a:gd name="connsiteX0" fmla="*/ 164812 w 329254"/>
                <a:gd name="connsiteY0" fmla="*/ 0 h 342886"/>
                <a:gd name="connsiteX1" fmla="*/ 203181 w 329254"/>
                <a:gd name="connsiteY1" fmla="*/ 4449 h 342886"/>
                <a:gd name="connsiteX2" fmla="*/ 213415 w 329254"/>
                <a:gd name="connsiteY2" fmla="*/ 15861 h 342886"/>
                <a:gd name="connsiteX3" fmla="*/ 216405 w 329254"/>
                <a:gd name="connsiteY3" fmla="*/ 42713 h 342886"/>
                <a:gd name="connsiteX4" fmla="*/ 243288 w 329254"/>
                <a:gd name="connsiteY4" fmla="*/ 64203 h 342886"/>
                <a:gd name="connsiteX5" fmla="*/ 250290 w 329254"/>
                <a:gd name="connsiteY5" fmla="*/ 62337 h 342886"/>
                <a:gd name="connsiteX6" fmla="*/ 274926 w 329254"/>
                <a:gd name="connsiteY6" fmla="*/ 51522 h 342886"/>
                <a:gd name="connsiteX7" fmla="*/ 289872 w 329254"/>
                <a:gd name="connsiteY7" fmla="*/ 54582 h 342886"/>
                <a:gd name="connsiteX8" fmla="*/ 328628 w 329254"/>
                <a:gd name="connsiteY8" fmla="*/ 121262 h 342886"/>
                <a:gd name="connsiteX9" fmla="*/ 323863 w 329254"/>
                <a:gd name="connsiteY9" fmla="*/ 135769 h 342886"/>
                <a:gd name="connsiteX10" fmla="*/ 302023 w 329254"/>
                <a:gd name="connsiteY10" fmla="*/ 151877 h 342886"/>
                <a:gd name="connsiteX11" fmla="*/ 296829 w 329254"/>
                <a:gd name="connsiteY11" fmla="*/ 185825 h 342886"/>
                <a:gd name="connsiteX12" fmla="*/ 302023 w 329254"/>
                <a:gd name="connsiteY12" fmla="*/ 191020 h 342886"/>
                <a:gd name="connsiteX13" fmla="*/ 323881 w 329254"/>
                <a:gd name="connsiteY13" fmla="*/ 207109 h 342886"/>
                <a:gd name="connsiteX14" fmla="*/ 328664 w 329254"/>
                <a:gd name="connsiteY14" fmla="*/ 221634 h 342886"/>
                <a:gd name="connsiteX15" fmla="*/ 289907 w 329254"/>
                <a:gd name="connsiteY15" fmla="*/ 288314 h 342886"/>
                <a:gd name="connsiteX16" fmla="*/ 274996 w 329254"/>
                <a:gd name="connsiteY16" fmla="*/ 291391 h 342886"/>
                <a:gd name="connsiteX17" fmla="*/ 250255 w 329254"/>
                <a:gd name="connsiteY17" fmla="*/ 280542 h 342886"/>
                <a:gd name="connsiteX18" fmla="*/ 218286 w 329254"/>
                <a:gd name="connsiteY18" fmla="*/ 293021 h 342886"/>
                <a:gd name="connsiteX19" fmla="*/ 216387 w 329254"/>
                <a:gd name="connsiteY19" fmla="*/ 300131 h 342886"/>
                <a:gd name="connsiteX20" fmla="*/ 213415 w 329254"/>
                <a:gd name="connsiteY20" fmla="*/ 326965 h 342886"/>
                <a:gd name="connsiteX21" fmla="*/ 203357 w 329254"/>
                <a:gd name="connsiteY21" fmla="*/ 338342 h 342886"/>
                <a:gd name="connsiteX22" fmla="*/ 125880 w 329254"/>
                <a:gd name="connsiteY22" fmla="*/ 338342 h 342886"/>
                <a:gd name="connsiteX23" fmla="*/ 115822 w 329254"/>
                <a:gd name="connsiteY23" fmla="*/ 326965 h 342886"/>
                <a:gd name="connsiteX24" fmla="*/ 112868 w 329254"/>
                <a:gd name="connsiteY24" fmla="*/ 300166 h 342886"/>
                <a:gd name="connsiteX25" fmla="*/ 85969 w 329254"/>
                <a:gd name="connsiteY25" fmla="*/ 278775 h 342886"/>
                <a:gd name="connsiteX26" fmla="*/ 79000 w 329254"/>
                <a:gd name="connsiteY26" fmla="*/ 280647 h 342886"/>
                <a:gd name="connsiteX27" fmla="*/ 54276 w 329254"/>
                <a:gd name="connsiteY27" fmla="*/ 291479 h 342886"/>
                <a:gd name="connsiteX28" fmla="*/ 39347 w 329254"/>
                <a:gd name="connsiteY28" fmla="*/ 288402 h 342886"/>
                <a:gd name="connsiteX29" fmla="*/ 591 w 329254"/>
                <a:gd name="connsiteY29" fmla="*/ 221652 h 342886"/>
                <a:gd name="connsiteX30" fmla="*/ 5374 w 329254"/>
                <a:gd name="connsiteY30" fmla="*/ 207127 h 342886"/>
                <a:gd name="connsiteX31" fmla="*/ 27231 w 329254"/>
                <a:gd name="connsiteY31" fmla="*/ 191020 h 342886"/>
                <a:gd name="connsiteX32" fmla="*/ 32456 w 329254"/>
                <a:gd name="connsiteY32" fmla="*/ 157101 h 342886"/>
                <a:gd name="connsiteX33" fmla="*/ 27231 w 329254"/>
                <a:gd name="connsiteY33" fmla="*/ 151877 h 342886"/>
                <a:gd name="connsiteX34" fmla="*/ 5374 w 329254"/>
                <a:gd name="connsiteY34" fmla="*/ 135804 h 342886"/>
                <a:gd name="connsiteX35" fmla="*/ 609 w 329254"/>
                <a:gd name="connsiteY35" fmla="*/ 121280 h 342886"/>
                <a:gd name="connsiteX36" fmla="*/ 39365 w 329254"/>
                <a:gd name="connsiteY36" fmla="*/ 54600 h 342886"/>
                <a:gd name="connsiteX37" fmla="*/ 54311 w 329254"/>
                <a:gd name="connsiteY37" fmla="*/ 51540 h 342886"/>
                <a:gd name="connsiteX38" fmla="*/ 78930 w 329254"/>
                <a:gd name="connsiteY38" fmla="*/ 62354 h 342886"/>
                <a:gd name="connsiteX39" fmla="*/ 111007 w 329254"/>
                <a:gd name="connsiteY39" fmla="*/ 49677 h 342886"/>
                <a:gd name="connsiteX40" fmla="*/ 112868 w 329254"/>
                <a:gd name="connsiteY40" fmla="*/ 42695 h 342886"/>
                <a:gd name="connsiteX41" fmla="*/ 115857 w 329254"/>
                <a:gd name="connsiteY41" fmla="*/ 15861 h 342886"/>
                <a:gd name="connsiteX42" fmla="*/ 126109 w 329254"/>
                <a:gd name="connsiteY42" fmla="*/ 4431 h 342886"/>
                <a:gd name="connsiteX43" fmla="*/ 164812 w 329254"/>
                <a:gd name="connsiteY43" fmla="*/ 0 h 342886"/>
                <a:gd name="connsiteX44" fmla="*/ 164601 w 329254"/>
                <a:gd name="connsiteY44" fmla="*/ 118695 h 342886"/>
                <a:gd name="connsiteX45" fmla="*/ 111848 w 329254"/>
                <a:gd name="connsiteY45" fmla="*/ 171448 h 342886"/>
                <a:gd name="connsiteX46" fmla="*/ 164601 w 329254"/>
                <a:gd name="connsiteY46" fmla="*/ 224201 h 342886"/>
                <a:gd name="connsiteX47" fmla="*/ 217354 w 329254"/>
                <a:gd name="connsiteY47" fmla="*/ 171448 h 342886"/>
                <a:gd name="connsiteX48" fmla="*/ 164601 w 329254"/>
                <a:gd name="connsiteY48" fmla="*/ 118695 h 34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29254" h="342886">
                  <a:moveTo>
                    <a:pt x="164812" y="0"/>
                  </a:moveTo>
                  <a:cubicBezTo>
                    <a:pt x="177719" y="141"/>
                    <a:pt x="190573" y="1635"/>
                    <a:pt x="203181" y="4449"/>
                  </a:cubicBezTo>
                  <a:cubicBezTo>
                    <a:pt x="208680" y="5676"/>
                    <a:pt x="212791" y="10262"/>
                    <a:pt x="213415" y="15861"/>
                  </a:cubicBezTo>
                  <a:lnTo>
                    <a:pt x="216405" y="42713"/>
                  </a:lnTo>
                  <a:cubicBezTo>
                    <a:pt x="217894" y="56071"/>
                    <a:pt x="229931" y="65692"/>
                    <a:pt x="243288" y="64203"/>
                  </a:cubicBezTo>
                  <a:cubicBezTo>
                    <a:pt x="245702" y="63934"/>
                    <a:pt x="248062" y="63305"/>
                    <a:pt x="250290" y="62337"/>
                  </a:cubicBezTo>
                  <a:lnTo>
                    <a:pt x="274926" y="51522"/>
                  </a:lnTo>
                  <a:cubicBezTo>
                    <a:pt x="280051" y="49265"/>
                    <a:pt x="286046" y="50491"/>
                    <a:pt x="289872" y="54582"/>
                  </a:cubicBezTo>
                  <a:cubicBezTo>
                    <a:pt x="307666" y="73592"/>
                    <a:pt x="320918" y="96391"/>
                    <a:pt x="328628" y="121262"/>
                  </a:cubicBezTo>
                  <a:cubicBezTo>
                    <a:pt x="330285" y="126619"/>
                    <a:pt x="328373" y="132438"/>
                    <a:pt x="323863" y="135769"/>
                  </a:cubicBezTo>
                  <a:lnTo>
                    <a:pt x="302023" y="151877"/>
                  </a:lnTo>
                  <a:cubicBezTo>
                    <a:pt x="291214" y="159816"/>
                    <a:pt x="288888" y="175016"/>
                    <a:pt x="296829" y="185825"/>
                  </a:cubicBezTo>
                  <a:cubicBezTo>
                    <a:pt x="298286" y="187809"/>
                    <a:pt x="300038" y="189562"/>
                    <a:pt x="302023" y="191020"/>
                  </a:cubicBezTo>
                  <a:lnTo>
                    <a:pt x="323881" y="207109"/>
                  </a:lnTo>
                  <a:cubicBezTo>
                    <a:pt x="328405" y="210438"/>
                    <a:pt x="330325" y="216267"/>
                    <a:pt x="328664" y="221634"/>
                  </a:cubicBezTo>
                  <a:cubicBezTo>
                    <a:pt x="320949" y="246504"/>
                    <a:pt x="307699" y="269302"/>
                    <a:pt x="289907" y="288314"/>
                  </a:cubicBezTo>
                  <a:cubicBezTo>
                    <a:pt x="286090" y="292395"/>
                    <a:pt x="280116" y="293628"/>
                    <a:pt x="274996" y="291391"/>
                  </a:cubicBezTo>
                  <a:lnTo>
                    <a:pt x="250255" y="280542"/>
                  </a:lnTo>
                  <a:cubicBezTo>
                    <a:pt x="237981" y="275159"/>
                    <a:pt x="223667" y="280748"/>
                    <a:pt x="218286" y="293021"/>
                  </a:cubicBezTo>
                  <a:cubicBezTo>
                    <a:pt x="217296" y="295281"/>
                    <a:pt x="216654" y="297678"/>
                    <a:pt x="216387" y="300131"/>
                  </a:cubicBezTo>
                  <a:lnTo>
                    <a:pt x="213415" y="326965"/>
                  </a:lnTo>
                  <a:cubicBezTo>
                    <a:pt x="212802" y="332500"/>
                    <a:pt x="208777" y="337055"/>
                    <a:pt x="203357" y="338342"/>
                  </a:cubicBezTo>
                  <a:cubicBezTo>
                    <a:pt x="177886" y="344401"/>
                    <a:pt x="151351" y="344401"/>
                    <a:pt x="125880" y="338342"/>
                  </a:cubicBezTo>
                  <a:cubicBezTo>
                    <a:pt x="120461" y="337055"/>
                    <a:pt x="116436" y="332500"/>
                    <a:pt x="115822" y="326965"/>
                  </a:cubicBezTo>
                  <a:lnTo>
                    <a:pt x="112868" y="300166"/>
                  </a:lnTo>
                  <a:cubicBezTo>
                    <a:pt x="111347" y="286832"/>
                    <a:pt x="99304" y="277254"/>
                    <a:pt x="85969" y="278775"/>
                  </a:cubicBezTo>
                  <a:cubicBezTo>
                    <a:pt x="83566" y="279049"/>
                    <a:pt x="81217" y="279680"/>
                    <a:pt x="79000" y="280647"/>
                  </a:cubicBezTo>
                  <a:lnTo>
                    <a:pt x="54276" y="291479"/>
                  </a:lnTo>
                  <a:cubicBezTo>
                    <a:pt x="49151" y="293725"/>
                    <a:pt x="43167" y="292490"/>
                    <a:pt x="39347" y="288402"/>
                  </a:cubicBezTo>
                  <a:cubicBezTo>
                    <a:pt x="21547" y="269369"/>
                    <a:pt x="8295" y="246546"/>
                    <a:pt x="591" y="221652"/>
                  </a:cubicBezTo>
                  <a:cubicBezTo>
                    <a:pt x="-1071" y="216285"/>
                    <a:pt x="849" y="210456"/>
                    <a:pt x="5374" y="207127"/>
                  </a:cubicBezTo>
                  <a:lnTo>
                    <a:pt x="27231" y="191020"/>
                  </a:lnTo>
                  <a:cubicBezTo>
                    <a:pt x="38040" y="183096"/>
                    <a:pt x="40380" y="167910"/>
                    <a:pt x="32456" y="157101"/>
                  </a:cubicBezTo>
                  <a:cubicBezTo>
                    <a:pt x="30992" y="155103"/>
                    <a:pt x="29230" y="153341"/>
                    <a:pt x="27231" y="151877"/>
                  </a:cubicBezTo>
                  <a:lnTo>
                    <a:pt x="5374" y="135804"/>
                  </a:lnTo>
                  <a:cubicBezTo>
                    <a:pt x="856" y="132471"/>
                    <a:pt x="-1057" y="126642"/>
                    <a:pt x="609" y="121280"/>
                  </a:cubicBezTo>
                  <a:cubicBezTo>
                    <a:pt x="8320" y="96409"/>
                    <a:pt x="21571" y="73610"/>
                    <a:pt x="39365" y="54600"/>
                  </a:cubicBezTo>
                  <a:cubicBezTo>
                    <a:pt x="43192" y="50509"/>
                    <a:pt x="49185" y="49282"/>
                    <a:pt x="54311" y="51540"/>
                  </a:cubicBezTo>
                  <a:lnTo>
                    <a:pt x="78930" y="62354"/>
                  </a:lnTo>
                  <a:cubicBezTo>
                    <a:pt x="91289" y="67712"/>
                    <a:pt x="105650" y="62036"/>
                    <a:pt x="111007" y="49677"/>
                  </a:cubicBezTo>
                  <a:cubicBezTo>
                    <a:pt x="111971" y="47455"/>
                    <a:pt x="112598" y="45102"/>
                    <a:pt x="112868" y="42695"/>
                  </a:cubicBezTo>
                  <a:lnTo>
                    <a:pt x="115857" y="15861"/>
                  </a:lnTo>
                  <a:cubicBezTo>
                    <a:pt x="116476" y="10250"/>
                    <a:pt x="120597" y="5654"/>
                    <a:pt x="126109" y="4431"/>
                  </a:cubicBezTo>
                  <a:cubicBezTo>
                    <a:pt x="138717" y="1635"/>
                    <a:pt x="151606" y="158"/>
                    <a:pt x="164812" y="0"/>
                  </a:cubicBezTo>
                  <a:close/>
                  <a:moveTo>
                    <a:pt x="164601" y="118695"/>
                  </a:moveTo>
                  <a:cubicBezTo>
                    <a:pt x="135465" y="118695"/>
                    <a:pt x="111848" y="142312"/>
                    <a:pt x="111848" y="171448"/>
                  </a:cubicBezTo>
                  <a:cubicBezTo>
                    <a:pt x="111848" y="200584"/>
                    <a:pt x="135465" y="224201"/>
                    <a:pt x="164601" y="224201"/>
                  </a:cubicBezTo>
                  <a:cubicBezTo>
                    <a:pt x="193737" y="224201"/>
                    <a:pt x="217354" y="200584"/>
                    <a:pt x="217354" y="171448"/>
                  </a:cubicBezTo>
                  <a:cubicBezTo>
                    <a:pt x="217354" y="142312"/>
                    <a:pt x="193737" y="118695"/>
                    <a:pt x="164601" y="118695"/>
                  </a:cubicBezTo>
                  <a:close/>
                </a:path>
              </a:pathLst>
            </a:custGeom>
            <a:solidFill>
              <a:srgbClr val="FFFFFF"/>
            </a:soli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491019"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w="3175">
                  <a:noFill/>
                </a:ln>
                <a:solidFill>
                  <a:srgbClr val="FFFFFF"/>
                </a:solidFill>
                <a:effectLst/>
                <a:uLnTx/>
                <a:uFillTx/>
                <a:latin typeface="Segoe UI Semibold"/>
                <a:ea typeface="+mn-ea"/>
                <a:cs typeface="+mn-cs"/>
              </a:endParaRPr>
            </a:p>
          </p:txBody>
        </p:sp>
      </p:grpSp>
      <p:sp>
        <p:nvSpPr>
          <p:cNvPr id="23" name="TextBox 22">
            <a:extLst>
              <a:ext uri="{FF2B5EF4-FFF2-40B4-BE49-F238E27FC236}">
                <a16:creationId xmlns:a16="http://schemas.microsoft.com/office/drawing/2014/main" id="{E2F004B7-DE72-D6F1-7483-F7A9AAE4E4B9}"/>
              </a:ext>
            </a:extLst>
          </p:cNvPr>
          <p:cNvSpPr txBox="1"/>
          <p:nvPr/>
        </p:nvSpPr>
        <p:spPr>
          <a:xfrm>
            <a:off x="7849230" y="4611332"/>
            <a:ext cx="2149624" cy="307777"/>
          </a:xfrm>
          <a:prstGeom prst="rect">
            <a:avLst/>
          </a:prstGeom>
        </p:spPr>
        <p:txBody>
          <a:bodyPr wrap="square" lIns="0" tIns="0" rIns="0" bIns="0">
            <a:spAutoFit/>
          </a:bodyPr>
          <a:lstStyle/>
          <a:p>
            <a:pPr marL="0" marR="0" lvl="0" indent="0" algn="ctr" defTabSz="932742" rtl="0" eaLnBrk="1" fontAlgn="base" latinLnBrk="0" hangingPunct="1">
              <a:lnSpc>
                <a:spcPct val="100000"/>
              </a:lnSpc>
              <a:spcBef>
                <a:spcPct val="0"/>
              </a:spcBef>
              <a:spcAft>
                <a:spcPts val="1200"/>
              </a:spcAft>
              <a:buClrTx/>
              <a:buSzTx/>
              <a:buFontTx/>
              <a:buNone/>
              <a:tabLst/>
              <a:defRPr/>
            </a:pPr>
            <a:r>
              <a:rPr kumimoji="0" lang="en-US" sz="2000" b="1" i="0" u="none" strike="noStrike" kern="1200" cap="none" spc="-50" normalizeH="0" baseline="0" noProof="0">
                <a:ln w="3175">
                  <a:noFill/>
                </a:ln>
                <a:solidFill>
                  <a:srgbClr val="FFFFFF"/>
                </a:solidFill>
                <a:effectLst/>
                <a:uLnTx/>
                <a:uFillTx/>
                <a:latin typeface="Segoe UI Semibold" panose="020B0702040204020203" pitchFamily="34" charset="0"/>
                <a:ea typeface="+mn-ea"/>
                <a:cs typeface="Segoe UI Semibold" panose="020B0702040204020203" pitchFamily="34" charset="0"/>
              </a:rPr>
              <a:t>Autonomous</a:t>
            </a:r>
          </a:p>
        </p:txBody>
      </p:sp>
      <p:grpSp>
        <p:nvGrpSpPr>
          <p:cNvPr id="24" name="Group 23" descr="Agents vary complexity and capabilities depending on your need&#10;">
            <a:extLst>
              <a:ext uri="{FF2B5EF4-FFF2-40B4-BE49-F238E27FC236}">
                <a16:creationId xmlns:a16="http://schemas.microsoft.com/office/drawing/2014/main" id="{15A8A7F3-E848-B8DF-DEE0-D79026E65705}"/>
              </a:ext>
            </a:extLst>
          </p:cNvPr>
          <p:cNvGrpSpPr/>
          <p:nvPr/>
        </p:nvGrpSpPr>
        <p:grpSpPr>
          <a:xfrm>
            <a:off x="587376" y="5652160"/>
            <a:ext cx="11012422" cy="276999"/>
            <a:chOff x="587376" y="5600016"/>
            <a:chExt cx="11012422" cy="276999"/>
          </a:xfrm>
        </p:grpSpPr>
        <p:sp>
          <p:nvSpPr>
            <p:cNvPr id="25" name="Rounded Rectangle 62">
              <a:extLst>
                <a:ext uri="{FF2B5EF4-FFF2-40B4-BE49-F238E27FC236}">
                  <a16:creationId xmlns:a16="http://schemas.microsoft.com/office/drawing/2014/main" id="{AB07DD18-7E32-B5E3-653E-1B09D1881FE7}"/>
                </a:ext>
                <a:ext uri="{C183D7F6-B498-43B3-948B-1728B52AA6E4}">
                  <adec:decorative xmlns:adec="http://schemas.microsoft.com/office/drawing/2017/decorative" val="1"/>
                </a:ext>
              </a:extLst>
            </p:cNvPr>
            <p:cNvSpPr/>
            <p:nvPr/>
          </p:nvSpPr>
          <p:spPr bwMode="auto">
            <a:xfrm>
              <a:off x="2888391" y="5600016"/>
              <a:ext cx="6415218" cy="276999"/>
            </a:xfrm>
            <a:prstGeom prst="rect">
              <a:avLst/>
            </a:prstGeom>
            <a:noFill/>
            <a:ln w="9525">
              <a:noFill/>
              <a:headEnd type="none" w="med" len="med"/>
              <a:tailEnd type="none" w="med" len="med"/>
            </a:ln>
            <a:effectLst>
              <a:softEdge rad="1651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marL="0" marR="0" lvl="0" indent="0" algn="ctr" defTabSz="821996" rtl="0" eaLnBrk="1" fontAlgn="base" latinLnBrk="0" hangingPunct="1">
                <a:lnSpc>
                  <a:spcPct val="100000"/>
                </a:lnSpc>
                <a:spcBef>
                  <a:spcPct val="0"/>
                </a:spcBef>
                <a:spcAft>
                  <a:spcPct val="0"/>
                </a:spcAft>
                <a:buClrTx/>
                <a:buSzTx/>
                <a:buFontTx/>
                <a:buNone/>
                <a:tabLst>
                  <a:tab pos="920076" algn="l"/>
                </a:tabLst>
                <a:defRPr/>
              </a:pPr>
              <a:r>
                <a:rPr kumimoji="0" lang="en-US" sz="1800" b="0" i="0" u="none" strike="noStrike" kern="0" cap="none" spc="0" normalizeH="0" baseline="0" noProof="0">
                  <a:ln>
                    <a:noFill/>
                  </a:ln>
                  <a:solidFill>
                    <a:srgbClr val="FFFFFF"/>
                  </a:solidFill>
                  <a:effectLst/>
                  <a:uLnTx/>
                  <a:uFillTx/>
                  <a:latin typeface="Segoe UI Light" panose="020B0502040204020203" pitchFamily="34" charset="0"/>
                  <a:ea typeface="+mn-ea"/>
                  <a:cs typeface="Segoe UI Light" panose="020B0502040204020203" pitchFamily="34" charset="0"/>
                </a:rPr>
                <a:t>Agents vary complexity and capabilities depending on your need</a:t>
              </a:r>
            </a:p>
          </p:txBody>
        </p:sp>
        <p:grpSp>
          <p:nvGrpSpPr>
            <p:cNvPr id="26" name="Group 25">
              <a:extLst>
                <a:ext uri="{FF2B5EF4-FFF2-40B4-BE49-F238E27FC236}">
                  <a16:creationId xmlns:a16="http://schemas.microsoft.com/office/drawing/2014/main" id="{03947959-1AB3-70FD-1061-D61634483E11}"/>
                </a:ext>
                <a:ext uri="{C183D7F6-B498-43B3-948B-1728B52AA6E4}">
                  <adec:decorative xmlns:adec="http://schemas.microsoft.com/office/drawing/2017/decorative" val="1"/>
                </a:ext>
              </a:extLst>
            </p:cNvPr>
            <p:cNvGrpSpPr/>
            <p:nvPr/>
          </p:nvGrpSpPr>
          <p:grpSpPr>
            <a:xfrm rot="16200000" flipH="1">
              <a:off x="1552050" y="4708500"/>
              <a:ext cx="130681" cy="2060030"/>
              <a:chOff x="25259549" y="2977192"/>
              <a:chExt cx="697327" cy="13435118"/>
            </a:xfrm>
          </p:grpSpPr>
          <p:cxnSp>
            <p:nvCxnSpPr>
              <p:cNvPr id="31" name="Straight Arrow Connector 30">
                <a:extLst>
                  <a:ext uri="{FF2B5EF4-FFF2-40B4-BE49-F238E27FC236}">
                    <a16:creationId xmlns:a16="http://schemas.microsoft.com/office/drawing/2014/main" id="{DB98B080-B0CD-847C-8392-1C6F1508FBDE}"/>
                  </a:ext>
                  <a:ext uri="{C183D7F6-B498-43B3-948B-1728B52AA6E4}">
                    <adec:decorative xmlns:adec="http://schemas.microsoft.com/office/drawing/2017/decorative" val="1"/>
                  </a:ext>
                </a:extLst>
              </p:cNvPr>
              <p:cNvCxnSpPr>
                <a:cxnSpLocks/>
              </p:cNvCxnSpPr>
              <p:nvPr/>
            </p:nvCxnSpPr>
            <p:spPr>
              <a:xfrm rot="16200000">
                <a:off x="18901395" y="9710493"/>
                <a:ext cx="13403634" cy="0"/>
              </a:xfrm>
              <a:prstGeom prst="straightConnector1">
                <a:avLst/>
              </a:prstGeom>
              <a:ln w="12700" cap="rnd">
                <a:gradFill flip="none" rotWithShape="1">
                  <a:gsLst>
                    <a:gs pos="100000">
                      <a:srgbClr val="FF5C39"/>
                    </a:gs>
                    <a:gs pos="0">
                      <a:srgbClr val="F4364C"/>
                    </a:gs>
                  </a:gsLst>
                  <a:lin ang="0" scaled="1"/>
                  <a:tileRect/>
                </a:gradFill>
                <a:headEnd type="none" w="lg" len="med"/>
                <a:tailEnd type="none" w="lg" len="sm"/>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7C1DEFD-7E4C-A7F6-2DFF-A2B3439622F5}"/>
                  </a:ext>
                  <a:ext uri="{C183D7F6-B498-43B3-948B-1728B52AA6E4}">
                    <adec:decorative xmlns:adec="http://schemas.microsoft.com/office/drawing/2017/decorative" val="1"/>
                  </a:ext>
                </a:extLst>
              </p:cNvPr>
              <p:cNvCxnSpPr>
                <a:cxnSpLocks/>
              </p:cNvCxnSpPr>
              <p:nvPr/>
            </p:nvCxnSpPr>
            <p:spPr>
              <a:xfrm rot="16200000">
                <a:off x="25269481" y="2967260"/>
                <a:ext cx="321682" cy="341545"/>
              </a:xfrm>
              <a:prstGeom prst="line">
                <a:avLst/>
              </a:prstGeom>
              <a:ln w="12700" cap="rnd">
                <a:solidFill>
                  <a:srgbClr val="FF5C39"/>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FBD6DB3-3FAF-D846-62B8-3311C1633C62}"/>
                  </a:ext>
                  <a:ext uri="{C183D7F6-B498-43B3-948B-1728B52AA6E4}">
                    <adec:decorative xmlns:adec="http://schemas.microsoft.com/office/drawing/2017/decorative" val="1"/>
                  </a:ext>
                </a:extLst>
              </p:cNvPr>
              <p:cNvCxnSpPr>
                <a:cxnSpLocks/>
              </p:cNvCxnSpPr>
              <p:nvPr/>
            </p:nvCxnSpPr>
            <p:spPr>
              <a:xfrm rot="16200000" flipV="1">
                <a:off x="25625264" y="2967262"/>
                <a:ext cx="321682" cy="341542"/>
              </a:xfrm>
              <a:prstGeom prst="line">
                <a:avLst/>
              </a:prstGeom>
              <a:ln w="12700" cap="rnd">
                <a:solidFill>
                  <a:srgbClr val="FF5C39"/>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AE98562E-2420-E984-C845-B78462C1EFC2}"/>
                </a:ext>
                <a:ext uri="{C183D7F6-B498-43B3-948B-1728B52AA6E4}">
                  <adec:decorative xmlns:adec="http://schemas.microsoft.com/office/drawing/2017/decorative" val="1"/>
                </a:ext>
              </a:extLst>
            </p:cNvPr>
            <p:cNvGrpSpPr/>
            <p:nvPr/>
          </p:nvGrpSpPr>
          <p:grpSpPr>
            <a:xfrm rot="5400000">
              <a:off x="10504442" y="4708500"/>
              <a:ext cx="130681" cy="2060030"/>
              <a:chOff x="25259549" y="2977192"/>
              <a:chExt cx="697327" cy="13435118"/>
            </a:xfrm>
          </p:grpSpPr>
          <p:cxnSp>
            <p:nvCxnSpPr>
              <p:cNvPr id="28" name="Straight Arrow Connector 27">
                <a:extLst>
                  <a:ext uri="{FF2B5EF4-FFF2-40B4-BE49-F238E27FC236}">
                    <a16:creationId xmlns:a16="http://schemas.microsoft.com/office/drawing/2014/main" id="{DCA3A97F-3925-A38C-271E-9D2D6F572925}"/>
                  </a:ext>
                  <a:ext uri="{C183D7F6-B498-43B3-948B-1728B52AA6E4}">
                    <adec:decorative xmlns:adec="http://schemas.microsoft.com/office/drawing/2017/decorative" val="1"/>
                  </a:ext>
                </a:extLst>
              </p:cNvPr>
              <p:cNvCxnSpPr>
                <a:cxnSpLocks/>
              </p:cNvCxnSpPr>
              <p:nvPr/>
            </p:nvCxnSpPr>
            <p:spPr>
              <a:xfrm rot="16200000">
                <a:off x="18901395" y="9710493"/>
                <a:ext cx="13403634" cy="0"/>
              </a:xfrm>
              <a:prstGeom prst="straightConnector1">
                <a:avLst/>
              </a:prstGeom>
              <a:ln w="12700" cap="rnd">
                <a:gradFill flip="none" rotWithShape="1">
                  <a:gsLst>
                    <a:gs pos="0">
                      <a:srgbClr val="0078D4"/>
                    </a:gs>
                    <a:gs pos="100000">
                      <a:srgbClr val="49C5B1"/>
                    </a:gs>
                  </a:gsLst>
                  <a:lin ang="0" scaled="1"/>
                  <a:tileRect/>
                </a:gradFill>
                <a:headEnd type="none" w="lg" len="med"/>
                <a:tailEnd type="none" w="lg" len="sm"/>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3DF20E2-1209-537A-4DD1-3DDDC6E91040}"/>
                  </a:ext>
                  <a:ext uri="{C183D7F6-B498-43B3-948B-1728B52AA6E4}">
                    <adec:decorative xmlns:adec="http://schemas.microsoft.com/office/drawing/2017/decorative" val="1"/>
                  </a:ext>
                </a:extLst>
              </p:cNvPr>
              <p:cNvCxnSpPr>
                <a:cxnSpLocks/>
              </p:cNvCxnSpPr>
              <p:nvPr/>
            </p:nvCxnSpPr>
            <p:spPr>
              <a:xfrm rot="16200000">
                <a:off x="25269481" y="2967260"/>
                <a:ext cx="321682" cy="341545"/>
              </a:xfrm>
              <a:prstGeom prst="line">
                <a:avLst/>
              </a:prstGeom>
              <a:ln w="12700" cap="rnd">
                <a:solidFill>
                  <a:srgbClr val="49C5B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CB226E7-A16A-96FC-0C8A-096D4B410116}"/>
                  </a:ext>
                  <a:ext uri="{C183D7F6-B498-43B3-948B-1728B52AA6E4}">
                    <adec:decorative xmlns:adec="http://schemas.microsoft.com/office/drawing/2017/decorative" val="1"/>
                  </a:ext>
                </a:extLst>
              </p:cNvPr>
              <p:cNvCxnSpPr>
                <a:cxnSpLocks/>
              </p:cNvCxnSpPr>
              <p:nvPr/>
            </p:nvCxnSpPr>
            <p:spPr>
              <a:xfrm rot="16200000" flipV="1">
                <a:off x="25625264" y="2967262"/>
                <a:ext cx="321682" cy="341542"/>
              </a:xfrm>
              <a:prstGeom prst="line">
                <a:avLst/>
              </a:prstGeom>
              <a:ln w="12700" cap="rnd">
                <a:solidFill>
                  <a:srgbClr val="49C5B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grpSp>
        <p:nvGrpSpPr>
          <p:cNvPr id="34" name="Group 33">
            <a:extLst>
              <a:ext uri="{FF2B5EF4-FFF2-40B4-BE49-F238E27FC236}">
                <a16:creationId xmlns:a16="http://schemas.microsoft.com/office/drawing/2014/main" id="{9E3740EB-38FD-B71C-8977-14E976EEB96B}"/>
              </a:ext>
              <a:ext uri="{C183D7F6-B498-43B3-948B-1728B52AA6E4}">
                <adec:decorative xmlns:adec="http://schemas.microsoft.com/office/drawing/2017/decorative" val="1"/>
              </a:ext>
            </a:extLst>
          </p:cNvPr>
          <p:cNvGrpSpPr/>
          <p:nvPr/>
        </p:nvGrpSpPr>
        <p:grpSpPr>
          <a:xfrm>
            <a:off x="5645389" y="3400875"/>
            <a:ext cx="901222" cy="901219"/>
            <a:chOff x="5645389" y="3511043"/>
            <a:chExt cx="901222" cy="901219"/>
          </a:xfrm>
          <a:effectLst>
            <a:outerShdw blurRad="190500" sx="104000" sy="104000" algn="ctr" rotWithShape="0">
              <a:prstClr val="black">
                <a:alpha val="20000"/>
              </a:prstClr>
            </a:outerShdw>
          </a:effectLst>
        </p:grpSpPr>
        <p:sp>
          <p:nvSpPr>
            <p:cNvPr id="35" name="Oval 34">
              <a:extLst>
                <a:ext uri="{FF2B5EF4-FFF2-40B4-BE49-F238E27FC236}">
                  <a16:creationId xmlns:a16="http://schemas.microsoft.com/office/drawing/2014/main" id="{45AB855F-9AF8-4AE0-5981-FA8DA5ABE7B8}"/>
                </a:ext>
              </a:extLst>
            </p:cNvPr>
            <p:cNvSpPr>
              <a:spLocks/>
            </p:cNvSpPr>
            <p:nvPr/>
          </p:nvSpPr>
          <p:spPr bwMode="auto">
            <a:xfrm>
              <a:off x="5645389" y="3511043"/>
              <a:ext cx="901222" cy="901219"/>
            </a:xfrm>
            <a:prstGeom prst="ellipse">
              <a:avLst/>
            </a:prstGeom>
            <a:gradFill flip="none" rotWithShape="1">
              <a:gsLst>
                <a:gs pos="4196">
                  <a:srgbClr val="D59ED7"/>
                </a:gs>
                <a:gs pos="41000">
                  <a:srgbClr val="C03BC4"/>
                </a:gs>
                <a:gs pos="99000">
                  <a:srgbClr val="702573"/>
                </a:gs>
              </a:gsLst>
              <a:path path="circle">
                <a:fillToRect r="100000" b="100000"/>
              </a:path>
              <a:tileRect l="-100000" t="-100000"/>
            </a:gradFill>
            <a:ln w="12700" cap="rnd">
              <a:noFill/>
              <a:prstDash val="solid"/>
              <a:round/>
            </a:ln>
            <a:effectLst/>
          </p:spPr>
          <p:txBody>
            <a:bodyPr rot="0" spcFirstLastPara="0" vertOverflow="overflow" horzOverflow="overflow" vert="horz" wrap="square" lIns="914401" tIns="261258" rIns="914401" bIns="391886" numCol="1" spcCol="0" rtlCol="0" fromWordArt="0" anchor="ctr" anchorCtr="0" forceAA="0" compatLnSpc="1">
              <a:prstTxWarp prst="textNoShape">
                <a:avLst/>
              </a:prstTxWarp>
              <a:noAutofit/>
            </a:bodyPr>
            <a:lstStyle/>
            <a:p>
              <a:pPr marL="0" marR="0" lvl="0" indent="0" algn="ctr" defTabSz="3447426" rtl="0" eaLnBrk="1" fontAlgn="auto" latinLnBrk="0" hangingPunct="1">
                <a:lnSpc>
                  <a:spcPct val="100000"/>
                </a:lnSpc>
                <a:spcBef>
                  <a:spcPts val="1205"/>
                </a:spcBef>
                <a:spcAft>
                  <a:spcPts val="0"/>
                </a:spcAft>
                <a:buClrTx/>
                <a:buSzTx/>
                <a:buFontTx/>
                <a:buNone/>
                <a:tabLst>
                  <a:tab pos="5665570" algn="l"/>
                </a:tabLst>
                <a:defRPr/>
              </a:pPr>
              <a:endParaRPr kumimoji="0" lang="en-US" sz="5141" b="1" i="0" u="none" strike="noStrike" kern="1200" cap="none" spc="0" normalizeH="0" baseline="0" noProof="0">
                <a:ln w="3175">
                  <a:noFill/>
                </a:ln>
                <a:gradFill flip="none" rotWithShape="1">
                  <a:gsLst>
                    <a:gs pos="20183">
                      <a:srgbClr val="FFFFFF"/>
                    </a:gs>
                    <a:gs pos="42000">
                      <a:srgbClr val="FFFFFF"/>
                    </a:gs>
                  </a:gsLst>
                  <a:lin ang="2700000" scaled="0"/>
                  <a:tileRect/>
                </a:gradFill>
                <a:effectLst/>
                <a:uLnTx/>
                <a:uFillTx/>
                <a:latin typeface="Segoe UI Variable Display Semib" pitchFamily="2" charset="0"/>
                <a:ea typeface="+mn-ea"/>
                <a:cs typeface="Segoe Sans Display Semibold" pitchFamily="2" charset="0"/>
              </a:endParaRPr>
            </a:p>
          </p:txBody>
        </p:sp>
        <p:pic>
          <p:nvPicPr>
            <p:cNvPr id="36" name="Graphic 35">
              <a:extLst>
                <a:ext uri="{FF2B5EF4-FFF2-40B4-BE49-F238E27FC236}">
                  <a16:creationId xmlns:a16="http://schemas.microsoft.com/office/drawing/2014/main" id="{880D954F-B83A-0521-2C15-45BB618D1A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03188" y="3761587"/>
              <a:ext cx="385625" cy="385625"/>
            </a:xfrm>
            <a:prstGeom prst="rect">
              <a:avLst/>
            </a:prstGeom>
          </p:spPr>
        </p:pic>
      </p:grpSp>
    </p:spTree>
    <p:extLst>
      <p:ext uri="{BB962C8B-B14F-4D97-AF65-F5344CB8AC3E}">
        <p14:creationId xmlns:p14="http://schemas.microsoft.com/office/powerpoint/2010/main" val="35729441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grpId="1" nodeType="withEffect">
                                  <p:stCondLst>
                                    <p:cond delay="100"/>
                                  </p:stCondLst>
                                  <p:childTnLst>
                                    <p:animMotion origin="layout" path="M 0 0 L 0 0.03542 " pathEditMode="relative" rAng="0" ptsTypes="AA">
                                      <p:cBhvr>
                                        <p:cTn id="9" dur="700" spd="-100000" fill="hold"/>
                                        <p:tgtEl>
                                          <p:spTgt spid="7"/>
                                        </p:tgtEl>
                                        <p:attrNameLst>
                                          <p:attrName>ppt_x</p:attrName>
                                          <p:attrName>ppt_y</p:attrName>
                                        </p:attrNameLst>
                                      </p:cBhvr>
                                      <p:rCtr x="0" y="1759"/>
                                    </p:animMotion>
                                  </p:childTnLst>
                                </p:cTn>
                              </p:par>
                              <p:par>
                                <p:cTn id="10" presetID="16" presetClass="entr" presetSubtype="37" fill="hold" nodeType="withEffect">
                                  <p:stCondLst>
                                    <p:cond delay="100"/>
                                  </p:stCondLst>
                                  <p:childTnLst>
                                    <p:set>
                                      <p:cBhvr>
                                        <p:cTn id="11" dur="1" fill="hold">
                                          <p:stCondLst>
                                            <p:cond delay="0"/>
                                          </p:stCondLst>
                                        </p:cTn>
                                        <p:tgtEl>
                                          <p:spTgt spid="11"/>
                                        </p:tgtEl>
                                        <p:attrNameLst>
                                          <p:attrName>style.visibility</p:attrName>
                                        </p:attrNameLst>
                                      </p:cBhvr>
                                      <p:to>
                                        <p:strVal val="visible"/>
                                      </p:to>
                                    </p:set>
                                    <p:animEffect transition="in" filter="barn(outVertical)">
                                      <p:cBhvr>
                                        <p:cTn id="12" dur="500"/>
                                        <p:tgtEl>
                                          <p:spTgt spid="11"/>
                                        </p:tgtEl>
                                      </p:cBhvr>
                                    </p:animEffect>
                                  </p:childTnLst>
                                </p:cTn>
                              </p:par>
                            </p:childTnLst>
                          </p:cTn>
                        </p:par>
                        <p:par>
                          <p:cTn id="13" fill="hold">
                            <p:stCondLst>
                              <p:cond delay="800"/>
                            </p:stCondLst>
                            <p:childTnLst>
                              <p:par>
                                <p:cTn id="14" presetID="10"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64" presetClass="path" presetSubtype="0" accel="50000" decel="50000" fill="hold" grpId="1" nodeType="withEffect">
                                  <p:stCondLst>
                                    <p:cond delay="0"/>
                                  </p:stCondLst>
                                  <p:childTnLst>
                                    <p:animMotion origin="layout" path="M 1.45833E-6 0.01528 L 1.45833E-6 -3.7037E-6 " pathEditMode="relative" rAng="0" ptsTypes="AA">
                                      <p:cBhvr>
                                        <p:cTn id="18" dur="500" fill="hold"/>
                                        <p:tgtEl>
                                          <p:spTgt spid="8"/>
                                        </p:tgtEl>
                                        <p:attrNameLst>
                                          <p:attrName>ppt_x</p:attrName>
                                          <p:attrName>ppt_y</p:attrName>
                                        </p:attrNameLst>
                                      </p:cBhvr>
                                      <p:rCtr x="0" y="-764"/>
                                    </p:animMotion>
                                  </p:childTnLst>
                                </p:cTn>
                              </p:par>
                              <p:par>
                                <p:cTn id="19" presetID="10"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64" presetClass="path" presetSubtype="0" accel="50000" decel="50000" fill="hold" grpId="1" nodeType="withEffect">
                                  <p:stCondLst>
                                    <p:cond delay="0"/>
                                  </p:stCondLst>
                                  <p:childTnLst>
                                    <p:animMotion origin="layout" path="M 1.45833E-6 0.01528 L 1.45833E-6 3.7037E-7 " pathEditMode="relative" rAng="0" ptsTypes="AA">
                                      <p:cBhvr>
                                        <p:cTn id="23" dur="500" fill="hold"/>
                                        <p:tgtEl>
                                          <p:spTgt spid="18"/>
                                        </p:tgtEl>
                                        <p:attrNameLst>
                                          <p:attrName>ppt_x</p:attrName>
                                          <p:attrName>ppt_y</p:attrName>
                                        </p:attrNameLst>
                                      </p:cBhvr>
                                      <p:rCtr x="0" y="-764"/>
                                    </p:animMotion>
                                  </p:childTnLst>
                                </p:cTn>
                              </p:par>
                              <p:par>
                                <p:cTn id="24" presetID="10"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par>
                                <p:cTn id="27" presetID="64" presetClass="path" presetSubtype="0" accel="50000" decel="50000" fill="hold" nodeType="withEffect">
                                  <p:stCondLst>
                                    <p:cond delay="0"/>
                                  </p:stCondLst>
                                  <p:childTnLst>
                                    <p:animMotion origin="layout" path="M 1.25E-6 0.01528 L 1.25E-6 -3.7037E-6 " pathEditMode="relative" rAng="0" ptsTypes="AA">
                                      <p:cBhvr>
                                        <p:cTn id="28" dur="500" fill="hold"/>
                                        <p:tgtEl>
                                          <p:spTgt spid="15"/>
                                        </p:tgtEl>
                                        <p:attrNameLst>
                                          <p:attrName>ppt_x</p:attrName>
                                          <p:attrName>ppt_y</p:attrName>
                                        </p:attrNameLst>
                                      </p:cBhvr>
                                      <p:rCtr x="0" y="-764"/>
                                    </p:animMotion>
                                  </p:childTnLst>
                                </p:cTn>
                              </p:par>
                            </p:childTnLst>
                          </p:cTn>
                        </p:par>
                        <p:par>
                          <p:cTn id="29" fill="hold">
                            <p:stCondLst>
                              <p:cond delay="1300"/>
                            </p:stCondLst>
                            <p:childTnLst>
                              <p:par>
                                <p:cTn id="30" presetID="10" presetClass="entr" presetSubtype="0"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64" presetClass="path" presetSubtype="0" accel="50000" decel="50000" fill="hold" grpId="1" nodeType="withEffect">
                                  <p:stCondLst>
                                    <p:cond delay="0"/>
                                  </p:stCondLst>
                                  <p:childTnLst>
                                    <p:animMotion origin="layout" path="M 0 0.01528 L 0 1.11111E-6 " pathEditMode="relative" rAng="0" ptsTypes="AA">
                                      <p:cBhvr>
                                        <p:cTn id="34" dur="500" fill="hold"/>
                                        <p:tgtEl>
                                          <p:spTgt spid="10"/>
                                        </p:tgtEl>
                                        <p:attrNameLst>
                                          <p:attrName>ppt_x</p:attrName>
                                          <p:attrName>ppt_y</p:attrName>
                                        </p:attrNameLst>
                                      </p:cBhvr>
                                      <p:rCtr x="0" y="-764"/>
                                    </p:animMotion>
                                  </p:childTnLst>
                                </p:cTn>
                              </p:par>
                              <p:par>
                                <p:cTn id="35" presetID="10"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par>
                                <p:cTn id="38" presetID="64" presetClass="path" presetSubtype="0" accel="50000" decel="50000" fill="hold" grpId="1" nodeType="withEffect">
                                  <p:stCondLst>
                                    <p:cond delay="0"/>
                                  </p:stCondLst>
                                  <p:childTnLst>
                                    <p:animMotion origin="layout" path="M 0 0.01528 L 0 3.7037E-7 " pathEditMode="relative" rAng="0" ptsTypes="AA">
                                      <p:cBhvr>
                                        <p:cTn id="39" dur="500" fill="hold"/>
                                        <p:tgtEl>
                                          <p:spTgt spid="19"/>
                                        </p:tgtEl>
                                        <p:attrNameLst>
                                          <p:attrName>ppt_x</p:attrName>
                                          <p:attrName>ppt_y</p:attrName>
                                        </p:attrNameLst>
                                      </p:cBhvr>
                                      <p:rCtr x="0" y="-764"/>
                                    </p:animMotion>
                                  </p:childTnLst>
                                </p:cTn>
                              </p:par>
                              <p:par>
                                <p:cTn id="40" presetID="10" presetClass="entr" presetSubtype="0" fill="hold" nodeType="with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500"/>
                                        <p:tgtEl>
                                          <p:spTgt spid="34"/>
                                        </p:tgtEl>
                                      </p:cBhvr>
                                    </p:animEffect>
                                  </p:childTnLst>
                                </p:cTn>
                              </p:par>
                              <p:par>
                                <p:cTn id="43" presetID="64" presetClass="path" presetSubtype="0" accel="50000" decel="50000" fill="hold" nodeType="withEffect">
                                  <p:stCondLst>
                                    <p:cond delay="0"/>
                                  </p:stCondLst>
                                  <p:childTnLst>
                                    <p:animMotion origin="layout" path="M 0 0.01528 L 0 1.11111E-6 " pathEditMode="relative" rAng="0" ptsTypes="AA">
                                      <p:cBhvr>
                                        <p:cTn id="44" dur="500" fill="hold"/>
                                        <p:tgtEl>
                                          <p:spTgt spid="34"/>
                                        </p:tgtEl>
                                        <p:attrNameLst>
                                          <p:attrName>ppt_x</p:attrName>
                                          <p:attrName>ppt_y</p:attrName>
                                        </p:attrNameLst>
                                      </p:cBhvr>
                                      <p:rCtr x="0" y="-764"/>
                                    </p:animMotion>
                                  </p:childTnLst>
                                </p:cTn>
                              </p:par>
                            </p:childTnLst>
                          </p:cTn>
                        </p:par>
                        <p:par>
                          <p:cTn id="45" fill="hold">
                            <p:stCondLst>
                              <p:cond delay="1800"/>
                            </p:stCondLst>
                            <p:childTnLst>
                              <p:par>
                                <p:cTn id="46" presetID="10" presetClass="entr" presetSubtype="0" fill="hold" grpId="0"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500"/>
                                        <p:tgtEl>
                                          <p:spTgt spid="9"/>
                                        </p:tgtEl>
                                      </p:cBhvr>
                                    </p:animEffect>
                                  </p:childTnLst>
                                </p:cTn>
                              </p:par>
                              <p:par>
                                <p:cTn id="49" presetID="64" presetClass="path" presetSubtype="0" accel="50000" decel="50000" fill="hold" grpId="1" nodeType="withEffect">
                                  <p:stCondLst>
                                    <p:cond delay="0"/>
                                  </p:stCondLst>
                                  <p:childTnLst>
                                    <p:animMotion origin="layout" path="M -1.04167E-6 0.01528 L -1.04167E-6 -3.33333E-6 " pathEditMode="relative" rAng="0" ptsTypes="AA">
                                      <p:cBhvr>
                                        <p:cTn id="50" dur="500" fill="hold"/>
                                        <p:tgtEl>
                                          <p:spTgt spid="9"/>
                                        </p:tgtEl>
                                        <p:attrNameLst>
                                          <p:attrName>ppt_x</p:attrName>
                                          <p:attrName>ppt_y</p:attrName>
                                        </p:attrNameLst>
                                      </p:cBhvr>
                                      <p:rCtr x="0" y="-764"/>
                                    </p:animMotion>
                                  </p:childTnLst>
                                </p:cTn>
                              </p:par>
                              <p:par>
                                <p:cTn id="51" presetID="10" presetClass="entr" presetSubtype="0"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500"/>
                                        <p:tgtEl>
                                          <p:spTgt spid="23"/>
                                        </p:tgtEl>
                                      </p:cBhvr>
                                    </p:animEffect>
                                  </p:childTnLst>
                                </p:cTn>
                              </p:par>
                              <p:par>
                                <p:cTn id="54" presetID="64" presetClass="path" presetSubtype="0" accel="50000" decel="50000" fill="hold" grpId="1" nodeType="withEffect">
                                  <p:stCondLst>
                                    <p:cond delay="0"/>
                                  </p:stCondLst>
                                  <p:childTnLst>
                                    <p:animMotion origin="layout" path="M -1.04167E-6 0.01528 L -1.04167E-6 3.7037E-7 " pathEditMode="relative" rAng="0" ptsTypes="AA">
                                      <p:cBhvr>
                                        <p:cTn id="55" dur="500" fill="hold"/>
                                        <p:tgtEl>
                                          <p:spTgt spid="23"/>
                                        </p:tgtEl>
                                        <p:attrNameLst>
                                          <p:attrName>ppt_x</p:attrName>
                                          <p:attrName>ppt_y</p:attrName>
                                        </p:attrNameLst>
                                      </p:cBhvr>
                                      <p:rCtr x="0" y="-764"/>
                                    </p:animMotion>
                                  </p:childTnLst>
                                </p:cTn>
                              </p:par>
                              <p:par>
                                <p:cTn id="56" presetID="10" presetClass="entr" presetSubtype="0" fill="hold"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childTnLst>
                                </p:cTn>
                              </p:par>
                              <p:par>
                                <p:cTn id="59" presetID="64" presetClass="path" presetSubtype="0" accel="50000" decel="50000" fill="hold" nodeType="withEffect">
                                  <p:stCondLst>
                                    <p:cond delay="0"/>
                                  </p:stCondLst>
                                  <p:childTnLst>
                                    <p:animMotion origin="layout" path="M -1.04167E-6 0.01528 L -1.04167E-6 -3.33333E-6 " pathEditMode="relative" rAng="0" ptsTypes="AA">
                                      <p:cBhvr>
                                        <p:cTn id="60" dur="500" fill="hold"/>
                                        <p:tgtEl>
                                          <p:spTgt spid="20"/>
                                        </p:tgtEl>
                                        <p:attrNameLst>
                                          <p:attrName>ppt_x</p:attrName>
                                          <p:attrName>ppt_y</p:attrName>
                                        </p:attrNameLst>
                                      </p:cBhvr>
                                      <p:rCtr x="0" y="-764"/>
                                    </p:animMotion>
                                  </p:childTnLst>
                                </p:cTn>
                              </p:par>
                            </p:childTnLst>
                          </p:cTn>
                        </p:par>
                        <p:par>
                          <p:cTn id="61" fill="hold">
                            <p:stCondLst>
                              <p:cond delay="2300"/>
                            </p:stCondLst>
                            <p:childTnLst>
                              <p:par>
                                <p:cTn id="62" presetID="16" presetClass="entr" presetSubtype="37" fill="hold" nodeType="after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barn(outVertical)">
                                      <p:cBhvr>
                                        <p:cTn id="64" dur="500"/>
                                        <p:tgtEl>
                                          <p:spTgt spid="24"/>
                                        </p:tgtEl>
                                      </p:cBhvr>
                                    </p:animEffect>
                                  </p:childTnLst>
                                </p:cTn>
                              </p:par>
                              <p:par>
                                <p:cTn id="65" presetID="42" presetClass="path" presetSubtype="0" decel="100000" fill="hold" nodeType="withEffect">
                                  <p:stCondLst>
                                    <p:cond delay="0"/>
                                  </p:stCondLst>
                                  <p:childTnLst>
                                    <p:animMotion origin="layout" path="M 4.16667E-7 3.33333E-6 L 4.16667E-7 0.03541 " pathEditMode="relative" rAng="0" ptsTypes="AA">
                                      <p:cBhvr>
                                        <p:cTn id="66" dur="700" spd="-100000" fill="hold"/>
                                        <p:tgtEl>
                                          <p:spTgt spid="24"/>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animBg="1"/>
      <p:bldP spid="8" grpId="1" animBg="1"/>
      <p:bldP spid="9" grpId="0" animBg="1"/>
      <p:bldP spid="9" grpId="1" animBg="1"/>
      <p:bldP spid="10" grpId="0" animBg="1"/>
      <p:bldP spid="10" grpId="1" animBg="1"/>
      <p:bldP spid="18" grpId="0"/>
      <p:bldP spid="18" grpId="1"/>
      <p:bldP spid="19" grpId="0"/>
      <p:bldP spid="19" grpId="1"/>
      <p:bldP spid="23" grpId="0"/>
      <p:bldP spid="23" grpId="1"/>
    </p:bldLst>
  </p:timing>
</p:sld>
</file>

<file path=ppt/tags/tag1.xml><?xml version="1.0" encoding="utf-8"?>
<p:tagLst xmlns:a="http://schemas.openxmlformats.org/drawingml/2006/main" xmlns:r="http://schemas.openxmlformats.org/officeDocument/2006/relationships" xmlns:p="http://schemas.openxmlformats.org/presentationml/2006/main">
  <p:tag name="BRIGHTSLIDE_SLIDE_COLLAPSED" val="TRUE"/>
</p:tagLst>
</file>

<file path=ppt/theme/theme1.xml><?xml version="1.0" encoding="utf-8"?>
<a:theme xmlns:a="http://schemas.openxmlformats.org/drawingml/2006/main" name="MS Ignite 16:9 Template Dark">
  <a:themeElements>
    <a:clrScheme name="Custom 16">
      <a:dk1>
        <a:srgbClr val="091F2C"/>
      </a:dk1>
      <a:lt1>
        <a:srgbClr val="FFFFFF"/>
      </a:lt1>
      <a:dk2>
        <a:srgbClr val="2A446F"/>
      </a:dk2>
      <a:lt2>
        <a:srgbClr val="E8E6DF"/>
      </a:lt2>
      <a:accent1>
        <a:srgbClr val="8661C5"/>
      </a:accent1>
      <a:accent2>
        <a:srgbClr val="8DE971"/>
      </a:accent2>
      <a:accent3>
        <a:srgbClr val="0078D4"/>
      </a:accent3>
      <a:accent4>
        <a:srgbClr val="D7D2CB"/>
      </a:accent4>
      <a:accent5>
        <a:srgbClr val="FFE399"/>
      </a:accent5>
      <a:accent6>
        <a:srgbClr val="D2D2D2"/>
      </a:accent6>
      <a:hlink>
        <a:srgbClr val="D59ED7"/>
      </a:hlink>
      <a:folHlink>
        <a:srgbClr val="D59ED7"/>
      </a:folHlink>
    </a:clrScheme>
    <a:fontScheme name="Custom 3">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S_Ignite_2024_16-9 Event-template.potx  -  Last saved by user" id="{25E4B35E-646D-4F3A-8D0B-C2BDF548142B}" vid="{8A17B14A-69D5-4F26-BC7B-8547BA50C10C}"/>
    </a:ext>
  </a:extLst>
</a:theme>
</file>

<file path=ppt/theme/theme2.xml><?xml version="1.0" encoding="utf-8"?>
<a:theme xmlns:a="http://schemas.openxmlformats.org/drawingml/2006/main" name="2_LIGHT MODE">
  <a:themeElements>
    <a:clrScheme name="BAR Light">
      <a:dk1>
        <a:srgbClr val="000000"/>
      </a:dk1>
      <a:lt1>
        <a:srgbClr val="FFFFFF"/>
      </a:lt1>
      <a:dk2>
        <a:srgbClr val="091F2E"/>
      </a:dk2>
      <a:lt2>
        <a:srgbClr val="FFF8F3"/>
      </a:lt2>
      <a:accent1>
        <a:srgbClr val="702573"/>
      </a:accent1>
      <a:accent2>
        <a:srgbClr val="BF3AC4"/>
      </a:accent2>
      <a:accent3>
        <a:srgbClr val="FE5B38"/>
      </a:accent3>
      <a:accent4>
        <a:srgbClr val="D59DD7"/>
      </a:accent4>
      <a:accent5>
        <a:srgbClr val="FEE298"/>
      </a:accent5>
      <a:accent6>
        <a:srgbClr val="D7D2CA"/>
      </a:accent6>
      <a:hlink>
        <a:srgbClr val="0077D3"/>
      </a:hlink>
      <a:folHlink>
        <a:srgbClr val="0077D3"/>
      </a:folHlink>
    </a:clrScheme>
    <a:fontScheme name="Custom 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dirty="0" smtClean="0"/>
        </a:defPPr>
      </a:lstStyle>
    </a:txDef>
  </a:objectDefaults>
  <a:extraClrSchemeLst/>
  <a:custClrLst>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Light Brown">
      <a:srgbClr val="E1D3C7"/>
    </a:custClr>
    <a:custClr name="Brown">
      <a:srgbClr val="BF9474"/>
    </a:custClr>
    <a:custClr name="Dark Brown">
      <a:srgbClr val="5C4738"/>
    </a:custClr>
    <a:custClr name="Light Yellow">
      <a:srgbClr val="FFE399"/>
    </a:custClr>
    <a:custClr name="Yellow">
      <a:srgbClr val="FFB900"/>
    </a:custClr>
    <a:custClr name="Dark Yellow">
      <a:srgbClr val="7F5A1A"/>
    </a:custClr>
    <a:custClr name="Light Orange">
      <a:srgbClr val="FFA38B"/>
    </a:custClr>
    <a:custClr name="Orange">
      <a:srgbClr val="FF5C39"/>
    </a:custClr>
    <a:custClr name="Dark Orange">
      <a:srgbClr val="73391D"/>
    </a:custClr>
    <a:custClr name="Light Red">
      <a:srgbClr val="FFB3BB"/>
    </a:custClr>
    <a:custClr name="Red">
      <a:srgbClr val="F4364C"/>
    </a:custClr>
    <a:custClr name="Dark Red">
      <a:srgbClr val="73262F"/>
    </a:custClr>
    <a:custClr name="Light Magenta">
      <a:srgbClr val="D59ED7"/>
    </a:custClr>
    <a:custClr name="Magenta">
      <a:srgbClr val="C03BC4"/>
    </a:custClr>
    <a:custClr name="Dark Magenta">
      <a:srgbClr val="702573"/>
    </a:custClr>
    <a:custClr name="Light Purple">
      <a:srgbClr val="C5B4E3"/>
    </a:custClr>
    <a:custClr name="Purple">
      <a:srgbClr val="8661C5"/>
    </a:custClr>
    <a:custClr name="Dark Purple">
      <a:srgbClr val="463668"/>
    </a:custClr>
    <a:custClr name="Light Blue">
      <a:srgbClr val="8DC8E8"/>
    </a:custClr>
    <a:custClr name="Blue">
      <a:srgbClr val="0078D4"/>
    </a:custClr>
    <a:custClr name="Dark Blue">
      <a:srgbClr val="2A446F"/>
    </a:custClr>
    <a:custClr name="Light Teal">
      <a:srgbClr val="B9DCD2"/>
    </a:custClr>
    <a:custClr name="Teal">
      <a:srgbClr val="49C5B1"/>
    </a:custClr>
    <a:custClr name="Dark Teal">
      <a:srgbClr val="225B62"/>
    </a:custClr>
    <a:custClr name="Light Green">
      <a:srgbClr val="D4EC8E"/>
    </a:custClr>
    <a:custClr name="Green">
      <a:srgbClr val="8DE971"/>
    </a:custClr>
    <a:custClr name="Dark Green">
      <a:srgbClr val="07641D"/>
    </a:custClr>
    <a:custClr name="Blue Black">
      <a:srgbClr val="091F2C"/>
    </a:custClr>
    <a:custClr name="Pure Black">
      <a:srgbClr val="000000"/>
    </a:custClr>
    <a:custClr name="Brown Black">
      <a:srgbClr val="291817"/>
    </a:custClr>
  </a:custClrLst>
  <a:extLst>
    <a:ext uri="{05A4C25C-085E-4340-85A3-A5531E510DB2}">
      <thm15:themeFamily xmlns:thm15="http://schemas.microsoft.com/office/thememl/2012/main" name="Microsoft_Brand_Template_May2023  -  Read-Only" id="{354821AE-6191-4F47-84CC-51318889153F}" vid="{EBB4C349-3EE2-41B8-A048-F0998BF1AC84}"/>
    </a:ext>
  </a:extLst>
</a:theme>
</file>

<file path=ppt/theme/theme3.xml><?xml version="1.0" encoding="utf-8"?>
<a:theme xmlns:a="http://schemas.openxmlformats.org/drawingml/2006/main" name="Power Virtual Agents Template Black">
  <a:themeElements>
    <a:clrScheme name="Custom 12">
      <a:dk1>
        <a:srgbClr val="000000"/>
      </a:dk1>
      <a:lt1>
        <a:srgbClr val="FFFFFF"/>
      </a:lt1>
      <a:dk2>
        <a:srgbClr val="000000"/>
      </a:dk2>
      <a:lt2>
        <a:srgbClr val="E6E6E6"/>
      </a:lt2>
      <a:accent1>
        <a:srgbClr val="0B556A"/>
      </a:accent1>
      <a:accent2>
        <a:srgbClr val="4CCBED"/>
      </a:accent2>
      <a:accent3>
        <a:srgbClr val="0066FF"/>
      </a:accent3>
      <a:accent4>
        <a:srgbClr val="F2C811"/>
      </a:accent4>
      <a:accent5>
        <a:srgbClr val="742774"/>
      </a:accent5>
      <a:accent6>
        <a:srgbClr val="50E6FF"/>
      </a:accent6>
      <a:hlink>
        <a:srgbClr val="FFFFFF"/>
      </a:hlink>
      <a:folHlink>
        <a:srgbClr val="FFFFFF"/>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000000"/>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Power_Virtual_Agents_Template_v01.pptx" id="{20173F6C-0839-48BC-B705-EA6AD3692B37}" vid="{48A40892-5C66-43EB-A559-EB59B747A78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2">
    <a:dk1>
      <a:srgbClr val="000000"/>
    </a:dk1>
    <a:lt1>
      <a:srgbClr val="FFFFFF"/>
    </a:lt1>
    <a:dk2>
      <a:srgbClr val="000000"/>
    </a:dk2>
    <a:lt2>
      <a:srgbClr val="E6E6E6"/>
    </a:lt2>
    <a:accent1>
      <a:srgbClr val="0B556A"/>
    </a:accent1>
    <a:accent2>
      <a:srgbClr val="4CCBED"/>
    </a:accent2>
    <a:accent3>
      <a:srgbClr val="0066FF"/>
    </a:accent3>
    <a:accent4>
      <a:srgbClr val="F2C811"/>
    </a:accent4>
    <a:accent5>
      <a:srgbClr val="742774"/>
    </a:accent5>
    <a:accent6>
      <a:srgbClr val="50E6FF"/>
    </a:accent6>
    <a:hlink>
      <a:srgbClr val="FFFFFF"/>
    </a:hlink>
    <a:folHlink>
      <a:srgbClr val="FFFFFF"/>
    </a:folHlink>
  </a:clrScheme>
</a:themeOverride>
</file>

<file path=ppt/theme/themeOverride2.xml><?xml version="1.0" encoding="utf-8"?>
<a:themeOverride xmlns:a="http://schemas.openxmlformats.org/drawingml/2006/main">
  <a:clrScheme name="Custom 12">
    <a:dk1>
      <a:srgbClr val="000000"/>
    </a:dk1>
    <a:lt1>
      <a:srgbClr val="FFFFFF"/>
    </a:lt1>
    <a:dk2>
      <a:srgbClr val="000000"/>
    </a:dk2>
    <a:lt2>
      <a:srgbClr val="E6E6E6"/>
    </a:lt2>
    <a:accent1>
      <a:srgbClr val="0B556A"/>
    </a:accent1>
    <a:accent2>
      <a:srgbClr val="4CCBED"/>
    </a:accent2>
    <a:accent3>
      <a:srgbClr val="0066FF"/>
    </a:accent3>
    <a:accent4>
      <a:srgbClr val="F2C811"/>
    </a:accent4>
    <a:accent5>
      <a:srgbClr val="742774"/>
    </a:accent5>
    <a:accent6>
      <a:srgbClr val="50E6FF"/>
    </a:accent6>
    <a:hlink>
      <a:srgbClr val="FFFFFF"/>
    </a:hlink>
    <a:folHlink>
      <a:srgbClr val="FFFFFF"/>
    </a:folHlink>
  </a:clrScheme>
</a:themeOverride>
</file>

<file path=ppt/theme/themeOverride3.xml><?xml version="1.0" encoding="utf-8"?>
<a:themeOverride xmlns:a="http://schemas.openxmlformats.org/drawingml/2006/main">
  <a:clrScheme name="Custom 16">
    <a:dk1>
      <a:srgbClr val="091F2C"/>
    </a:dk1>
    <a:lt1>
      <a:srgbClr val="FFFFFF"/>
    </a:lt1>
    <a:dk2>
      <a:srgbClr val="2A446F"/>
    </a:dk2>
    <a:lt2>
      <a:srgbClr val="E8E6DF"/>
    </a:lt2>
    <a:accent1>
      <a:srgbClr val="8661C5"/>
    </a:accent1>
    <a:accent2>
      <a:srgbClr val="8DE971"/>
    </a:accent2>
    <a:accent3>
      <a:srgbClr val="0078D4"/>
    </a:accent3>
    <a:accent4>
      <a:srgbClr val="D7D2CB"/>
    </a:accent4>
    <a:accent5>
      <a:srgbClr val="FFE399"/>
    </a:accent5>
    <a:accent6>
      <a:srgbClr val="D2D2D2"/>
    </a:accent6>
    <a:hlink>
      <a:srgbClr val="D59ED7"/>
    </a:hlink>
    <a:folHlink>
      <a:srgbClr val="D59ED7"/>
    </a:folHlink>
  </a:clrScheme>
</a:themeOverride>
</file>

<file path=ppt/theme/themeOverride4.xml><?xml version="1.0" encoding="utf-8"?>
<a:themeOverride xmlns:a="http://schemas.openxmlformats.org/drawingml/2006/main">
  <a:clrScheme name="Custom 12">
    <a:dk1>
      <a:srgbClr val="000000"/>
    </a:dk1>
    <a:lt1>
      <a:srgbClr val="FFFFFF"/>
    </a:lt1>
    <a:dk2>
      <a:srgbClr val="000000"/>
    </a:dk2>
    <a:lt2>
      <a:srgbClr val="E6E6E6"/>
    </a:lt2>
    <a:accent1>
      <a:srgbClr val="0B556A"/>
    </a:accent1>
    <a:accent2>
      <a:srgbClr val="4CCBED"/>
    </a:accent2>
    <a:accent3>
      <a:srgbClr val="0066FF"/>
    </a:accent3>
    <a:accent4>
      <a:srgbClr val="F2C811"/>
    </a:accent4>
    <a:accent5>
      <a:srgbClr val="742774"/>
    </a:accent5>
    <a:accent6>
      <a:srgbClr val="50E6FF"/>
    </a:accent6>
    <a:hlink>
      <a:srgbClr val="FFFFFF"/>
    </a:hlink>
    <a:folHlink>
      <a:srgbClr val="FFFFFF"/>
    </a:folHlink>
  </a:clrScheme>
</a:themeOverride>
</file>

<file path=ppt/theme/themeOverride5.xml><?xml version="1.0" encoding="utf-8"?>
<a:themeOverride xmlns:a="http://schemas.openxmlformats.org/drawingml/2006/main">
  <a:clrScheme name="Custom 12">
    <a:dk1>
      <a:srgbClr val="000000"/>
    </a:dk1>
    <a:lt1>
      <a:srgbClr val="FFFFFF"/>
    </a:lt1>
    <a:dk2>
      <a:srgbClr val="000000"/>
    </a:dk2>
    <a:lt2>
      <a:srgbClr val="E6E6E6"/>
    </a:lt2>
    <a:accent1>
      <a:srgbClr val="0B556A"/>
    </a:accent1>
    <a:accent2>
      <a:srgbClr val="4CCBED"/>
    </a:accent2>
    <a:accent3>
      <a:srgbClr val="0066FF"/>
    </a:accent3>
    <a:accent4>
      <a:srgbClr val="F2C811"/>
    </a:accent4>
    <a:accent5>
      <a:srgbClr val="742774"/>
    </a:accent5>
    <a:accent6>
      <a:srgbClr val="50E6FF"/>
    </a:accent6>
    <a:hlink>
      <a:srgbClr val="FFFFFF"/>
    </a:hlink>
    <a:folHlink>
      <a:srgbClr val="FFFFFF"/>
    </a:folHlink>
  </a:clrScheme>
</a:themeOverride>
</file>

<file path=ppt/theme/themeOverride6.xml><?xml version="1.0" encoding="utf-8"?>
<a:themeOverride xmlns:a="http://schemas.openxmlformats.org/drawingml/2006/main">
  <a:clrScheme name="Custom 12">
    <a:dk1>
      <a:srgbClr val="000000"/>
    </a:dk1>
    <a:lt1>
      <a:srgbClr val="FFFFFF"/>
    </a:lt1>
    <a:dk2>
      <a:srgbClr val="000000"/>
    </a:dk2>
    <a:lt2>
      <a:srgbClr val="E6E6E6"/>
    </a:lt2>
    <a:accent1>
      <a:srgbClr val="0B556A"/>
    </a:accent1>
    <a:accent2>
      <a:srgbClr val="4CCBED"/>
    </a:accent2>
    <a:accent3>
      <a:srgbClr val="0066FF"/>
    </a:accent3>
    <a:accent4>
      <a:srgbClr val="F2C811"/>
    </a:accent4>
    <a:accent5>
      <a:srgbClr val="742774"/>
    </a:accent5>
    <a:accent6>
      <a:srgbClr val="50E6FF"/>
    </a:accent6>
    <a:hlink>
      <a:srgbClr val="FFFFFF"/>
    </a:hlink>
    <a:folHlink>
      <a:srgbClr val="FFFFFF"/>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E1CA5C76A3A7148B502CA3C69F4C903" ma:contentTypeVersion="49" ma:contentTypeDescription="Create a new document." ma:contentTypeScope="" ma:versionID="41c4ea83df841c8a1ddf795b26ead60c">
  <xsd:schema xmlns:xsd="http://www.w3.org/2001/XMLSchema" xmlns:xs="http://www.w3.org/2001/XMLSchema" xmlns:p="http://schemas.microsoft.com/office/2006/metadata/properties" xmlns:ns1="http://schemas.microsoft.com/sharepoint/v3" xmlns:ns2="5164c192-e522-4d89-a5bb-3cb209f039bd" xmlns:ns3="f5d7644a-4532-4813-a815-b54215be4a0c" xmlns:ns4="230e9df3-be65-4c73-a93b-d1236ebd677e" targetNamespace="http://schemas.microsoft.com/office/2006/metadata/properties" ma:root="true" ma:fieldsID="7d57a1ab3f7241c4f5825f80116f0008" ns1:_="" ns2:_="" ns3:_="" ns4:_="">
    <xsd:import namespace="http://schemas.microsoft.com/sharepoint/v3"/>
    <xsd:import namespace="5164c192-e522-4d89-a5bb-3cb209f039bd"/>
    <xsd:import namespace="f5d7644a-4532-4813-a815-b54215be4a0c"/>
    <xsd:import namespace="230e9df3-be65-4c73-a93b-d1236ebd677e"/>
    <xsd:element name="properties">
      <xsd:complexType>
        <xsd:sequence>
          <xsd:element name="documentManagement">
            <xsd:complexType>
              <xsd:all>
                <xsd:element ref="ns2:MediaServiceKeyPoints" minOccurs="0"/>
                <xsd:element ref="ns3:SharedWithUsers" minOccurs="0"/>
                <xsd:element ref="ns3:SharedWithDetails" minOccurs="0"/>
                <xsd:element ref="ns3:LastSharedByUser" minOccurs="0"/>
                <xsd:element ref="ns3:LastSharedByTime" minOccurs="0"/>
                <xsd:element ref="ns2:MediaServiceMetadata" minOccurs="0"/>
                <xsd:element ref="ns2:MediaServiceFastMetadata" minOccurs="0"/>
                <xsd:element ref="ns2:MediaServiceAutoTags" minOccurs="0"/>
                <xsd:element ref="ns2:MediaServiceDateTaken" minOccurs="0"/>
                <xsd:element ref="ns2:MediaServiceLocation" minOccurs="0"/>
                <xsd:element ref="ns2:MediaServiceOCR" minOccurs="0"/>
                <xsd:element ref="ns2:MediaServiceEventHashCode" minOccurs="0"/>
                <xsd:element ref="ns2:MediaServiceGenerationTime" minOccurs="0"/>
                <xsd:element ref="ns1:_ip_UnifiedCompliancePolicyProperties" minOccurs="0"/>
                <xsd:element ref="ns1:_ip_UnifiedCompliancePolicyUIAction" minOccurs="0"/>
                <xsd:element ref="ns2:MediaServiceAutoKeyPoints" minOccurs="0"/>
                <xsd:element ref="ns2:MediaLengthInSeconds" minOccurs="0"/>
                <xsd:element ref="ns2:lcf76f155ced4ddcb4097134ff3c332f" minOccurs="0"/>
                <xsd:element ref="ns4:TaxCatchAll" minOccurs="0"/>
                <xsd:element ref="ns2:MediaServiceSearchProperties" minOccurs="0"/>
                <xsd:element ref="ns2:MediaServiceDocTags" minOccurs="0"/>
                <xsd:element ref="ns2:MediaServiceObjectDetectorVersions" minOccurs="0"/>
                <xsd:element ref="ns2:MediaServiceSystemTags" minOccurs="0"/>
                <xsd:element ref="ns1:AverageRating" minOccurs="0"/>
                <xsd:element ref="ns1:RatingCount" minOccurs="0"/>
                <xsd:element ref="ns1:RatedBy" minOccurs="0"/>
                <xsd:element ref="ns1:Ratings" minOccurs="0"/>
                <xsd:element ref="ns1:LikesCount" minOccurs="0"/>
                <xsd:element ref="ns1:LikedBy" minOccurs="0"/>
                <xsd:element ref="ns2:MediaServiceBillingMetadata" minOccurs="0"/>
                <xsd:element ref="ns2:Adoptionpillar" minOccurs="0"/>
                <xsd:element ref="ns2:Session" minOccurs="0"/>
                <xsd:element ref="ns2:Contentstatus" minOccurs="0"/>
                <xsd:element ref="ns2:Reviewcomme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ma:readOnly="false">
      <xsd:simpleType>
        <xsd:restriction base="dms:Note"/>
      </xsd:simpleType>
    </xsd:element>
    <xsd:element name="_ip_UnifiedCompliancePolicyUIAction" ma:index="19" nillable="true" ma:displayName="Unified Compliance Policy UI Action" ma:hidden="true" ma:internalName="_ip_UnifiedCompliancePolicyUIAction" ma:readOnly="false">
      <xsd:simpleType>
        <xsd:restriction base="dms:Text"/>
      </xsd:simpleType>
    </xsd:element>
    <xsd:element name="AverageRating" ma:index="32" nillable="true" ma:displayName="Rating (0-5)" ma:decimals="2" ma:description="Average value of all the ratings that have been submitted" ma:internalName="AverageRating" ma:readOnly="true">
      <xsd:simpleType>
        <xsd:restriction base="dms:Number"/>
      </xsd:simpleType>
    </xsd:element>
    <xsd:element name="RatingCount" ma:index="33" nillable="true" ma:displayName="Number of Ratings" ma:decimals="0" ma:description="Number of ratings submitted" ma:internalName="RatingCount" ma:readOnly="true">
      <xsd:simpleType>
        <xsd:restriction base="dms:Number"/>
      </xsd:simpleType>
    </xsd:element>
    <xsd:element name="RatedBy" ma:index="34" nillable="true" ma:displayName="Rated By" ma:description="Users rated the item." ma:hidden="true" ma:list="UserInfo" ma:internalName="Rat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atings" ma:index="35" nillable="true" ma:displayName="User ratings" ma:description="User ratings for the item" ma:hidden="true" ma:internalName="Ratings">
      <xsd:simpleType>
        <xsd:restriction base="dms:Note"/>
      </xsd:simpleType>
    </xsd:element>
    <xsd:element name="LikesCount" ma:index="36" nillable="true" ma:displayName="Number of Likes" ma:internalName="LikesCount">
      <xsd:simpleType>
        <xsd:restriction base="dms:Unknown"/>
      </xsd:simpleType>
    </xsd:element>
    <xsd:element name="LikedBy" ma:index="37" nillable="true" ma:displayName="Liked By" ma:hidden="true" ma:list="UserInfo" ma:internalName="Lik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164c192-e522-4d89-a5bb-3cb209f039bd" elementFormDefault="qualified">
    <xsd:import namespace="http://schemas.microsoft.com/office/2006/documentManagement/types"/>
    <xsd:import namespace="http://schemas.microsoft.com/office/infopath/2007/PartnerControls"/>
    <xsd:element name="MediaServiceKeyPoints" ma:index="2" nillable="true" ma:displayName="KeyPoints" ma:internalName="MediaServiceKeyPoints" ma:readOnly="false">
      <xsd:simpleType>
        <xsd:restriction base="dms:Note">
          <xsd:maxLength value="255"/>
        </xsd:restriction>
      </xsd:simpleType>
    </xsd:element>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description="" ma:hidden="true" ma:internalName="MediaServiceAutoTags" ma:readOnly="true">
      <xsd:simpleType>
        <xsd:restriction base="dms:Text"/>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Location" ma:index="14" nillable="true" ma:displayName="MediaServiceLocation" ma:description="" ma:hidden="true" ma:internalName="MediaServiceLocation" ma:readOnly="true">
      <xsd:simpleType>
        <xsd:restriction base="dms:Text"/>
      </xsd:simpleType>
    </xsd:element>
    <xsd:element name="MediaServiceOCR" ma:index="15" nillable="true" ma:displayName="MediaServiceOCR" ma:hidden="true" ma:internalName="MediaServiceOCR" ma:readOnly="true">
      <xsd:simpleType>
        <xsd:restriction base="dms:Note"/>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LengthInSeconds" ma:index="22" nillable="true" ma:displayName="Length (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DocTags" ma:index="29" nillable="true" ma:displayName="MediaServiceDocTags" ma:hidden="true" ma:internalName="MediaServiceDocTags" ma:readOnly="true">
      <xsd:simpleType>
        <xsd:restriction base="dms:Note"/>
      </xsd:simple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element name="MediaServiceSystemTags" ma:index="31" nillable="true" ma:displayName="MediaServiceSystemTags" ma:hidden="true" ma:internalName="MediaServiceSystemTags" ma:readOnly="true">
      <xsd:simpleType>
        <xsd:restriction base="dms:Note"/>
      </xsd:simpleType>
    </xsd:element>
    <xsd:element name="MediaServiceBillingMetadata" ma:index="38" nillable="true" ma:displayName="MediaServiceBillingMetadata" ma:hidden="true" ma:internalName="MediaServiceBillingMetadata" ma:readOnly="true">
      <xsd:simpleType>
        <xsd:restriction base="dms:Text"/>
      </xsd:simpleType>
    </xsd:element>
    <xsd:element name="Adoptionpillar" ma:index="39" nillable="true" ma:displayName="Adoption pillar" ma:format="Dropdown" ma:internalName="Adoptionpillar">
      <xsd:simpleType>
        <xsd:restriction base="dms:Choice">
          <xsd:enumeration value="Strategy"/>
          <xsd:enumeration value="Plan"/>
          <xsd:enumeration value="Secure"/>
          <xsd:enumeration value="Govern"/>
          <xsd:enumeration value="Operate"/>
          <xsd:enumeration value="Ready"/>
          <xsd:enumeration value="Nurture"/>
        </xsd:restriction>
      </xsd:simpleType>
    </xsd:element>
    <xsd:element name="Session" ma:index="40" nillable="true" ma:displayName="Date" ma:format="DateTime" ma:internalName="Session">
      <xsd:simpleType>
        <xsd:restriction base="dms:DateTime"/>
      </xsd:simpleType>
    </xsd:element>
    <xsd:element name="Contentstatus" ma:index="41" nillable="true" ma:displayName="Content status" ma:format="Dropdown" ma:internalName="Contentstatus">
      <xsd:simpleType>
        <xsd:restriction base="dms:Choice">
          <xsd:enumeration value="Keep"/>
          <xsd:enumeration value="Revise"/>
          <xsd:enumeration value="Retire"/>
        </xsd:restriction>
      </xsd:simpleType>
    </xsd:element>
    <xsd:element name="Reviewcomments" ma:index="42" nillable="true" ma:displayName="Review comments" ma:format="Dropdown" ma:internalName="Reviewcomments">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5d7644a-4532-4813-a815-b54215be4a0c" elementFormDefault="qualified">
    <xsd:import namespace="http://schemas.microsoft.com/office/2006/documentManagement/types"/>
    <xsd:import namespace="http://schemas.microsoft.com/office/infopath/2007/PartnerControls"/>
    <xsd:element name="SharedWithUsers" ma:index="6" nillable="true" ma:displayName="Shared With" ma:description=""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7" nillable="true" ma:displayName="Shared With Details" ma:description="" ma:hidden="true" ma:internalName="SharedWithDetails" ma:readOnly="true">
      <xsd:simpleType>
        <xsd:restriction base="dms:Note"/>
      </xsd:simpleType>
    </xsd:element>
    <xsd:element name="LastSharedByUser" ma:index="8" nillable="true" ma:displayName="Last Shared By User" ma:description="" ma:hidden="true" ma:internalName="LastSharedByUser" ma:readOnly="true">
      <xsd:simpleType>
        <xsd:restriction base="dms:Note"/>
      </xsd:simpleType>
    </xsd:element>
    <xsd:element name="LastSharedByTime" ma:index="9" nillable="true" ma:displayName="Last Shared By Time" ma:description="" ma:hidden="true"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54b3b5bf-8119-46f1-8c02-b8499b97b8f8}" ma:internalName="TaxCatchAll" ma:readOnly="false" ma:showField="CatchAllData" ma:web="f5d7644a-4532-4813-a815-b54215be4a0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ikesCount xmlns="http://schemas.microsoft.com/sharepoint/v3" xsi:nil="true"/>
    <Ratings xmlns="http://schemas.microsoft.com/sharepoint/v3" xsi:nil="true"/>
    <lcf76f155ced4ddcb4097134ff3c332f xmlns="5164c192-e522-4d89-a5bb-3cb209f039bd">
      <Terms xmlns="http://schemas.microsoft.com/office/infopath/2007/PartnerControls"/>
    </lcf76f155ced4ddcb4097134ff3c332f>
    <MediaServiceKeyPoints xmlns="5164c192-e522-4d89-a5bb-3cb209f039bd" xsi:nil="true"/>
    <_ip_UnifiedCompliancePolicyProperties xmlns="http://schemas.microsoft.com/sharepoint/v3" xsi:nil="true"/>
    <LikedBy xmlns="http://schemas.microsoft.com/sharepoint/v3">
      <UserInfo>
        <DisplayName/>
        <AccountId xsi:nil="true"/>
        <AccountType/>
      </UserInfo>
    </LikedBy>
    <TaxCatchAll xmlns="230e9df3-be65-4c73-a93b-d1236ebd677e" xsi:nil="true"/>
    <RatedBy xmlns="http://schemas.microsoft.com/sharepoint/v3">
      <UserInfo>
        <DisplayName/>
        <AccountId xsi:nil="true"/>
        <AccountType/>
      </UserInfo>
    </RatedBy>
    <Adoptionpillar xmlns="5164c192-e522-4d89-a5bb-3cb209f039bd" xsi:nil="true"/>
    <Session xmlns="5164c192-e522-4d89-a5bb-3cb209f039bd" xsi:nil="true"/>
    <Reviewcomments xmlns="5164c192-e522-4d89-a5bb-3cb209f039bd" xsi:nil="true"/>
    <Contentstatus xmlns="5164c192-e522-4d89-a5bb-3cb209f039bd" xsi:nil="true"/>
  </documentManagement>
</p:properties>
</file>

<file path=customXml/itemProps1.xml><?xml version="1.0" encoding="utf-8"?>
<ds:datastoreItem xmlns:ds="http://schemas.openxmlformats.org/officeDocument/2006/customXml" ds:itemID="{0B9C0084-C1B4-4C4F-8C54-60E00CA27EF7}">
  <ds:schemaRefs>
    <ds:schemaRef ds:uri="http://schemas.microsoft.com/sharepoint/v3/contenttype/forms"/>
  </ds:schemaRefs>
</ds:datastoreItem>
</file>

<file path=customXml/itemProps2.xml><?xml version="1.0" encoding="utf-8"?>
<ds:datastoreItem xmlns:ds="http://schemas.openxmlformats.org/officeDocument/2006/customXml" ds:itemID="{8118029E-D9C3-4A27-B5B5-1C1D5F9D4A37}">
  <ds:schemaRefs>
    <ds:schemaRef ds:uri="230e9df3-be65-4c73-a93b-d1236ebd677e"/>
    <ds:schemaRef ds:uri="5164c192-e522-4d89-a5bb-3cb209f039bd"/>
    <ds:schemaRef ds:uri="f5d7644a-4532-4813-a815-b54215be4a0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63EE5F2-C9C1-43A8-8EB3-A395DDA2229D}">
  <ds:schemaRefs>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 ds:uri="http://schemas.microsoft.com/office/2006/metadata/properties"/>
    <ds:schemaRef ds:uri="230e9df3-be65-4c73-a93b-d1236ebd677e"/>
    <ds:schemaRef ds:uri="http://purl.org/dc/elements/1.1/"/>
    <ds:schemaRef ds:uri="http://schemas.microsoft.com/sharepoint/v3"/>
    <ds:schemaRef ds:uri="f5d7644a-4532-4813-a815-b54215be4a0c"/>
    <ds:schemaRef ds:uri="5164c192-e522-4d89-a5bb-3cb209f039bd"/>
    <ds:schemaRef ds:uri="http://purl.org/dc/dcmitype/"/>
    <ds:schemaRef ds:uri="http://purl.org/dc/terms/"/>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office theme</Template>
  <TotalTime>1</TotalTime>
  <Words>5182</Words>
  <Application>Microsoft Office PowerPoint</Application>
  <PresentationFormat>Widescreen</PresentationFormat>
  <Paragraphs>474</Paragraphs>
  <Slides>44</Slides>
  <Notes>37</Notes>
  <HiddenSlides>2</HiddenSlides>
  <MMClips>1</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44</vt:i4>
      </vt:variant>
    </vt:vector>
  </HeadingPairs>
  <TitlesOfParts>
    <vt:vector size="63" baseType="lpstr">
      <vt:lpstr>Aptos</vt:lpstr>
      <vt:lpstr>Aptos Display</vt:lpstr>
      <vt:lpstr>Aptos SemiBold</vt:lpstr>
      <vt:lpstr>Arial</vt:lpstr>
      <vt:lpstr>Calibri</vt:lpstr>
      <vt:lpstr>Calibri Light</vt:lpstr>
      <vt:lpstr>Consolas</vt:lpstr>
      <vt:lpstr>Courier New</vt:lpstr>
      <vt:lpstr>Segoe Sans Display</vt:lpstr>
      <vt:lpstr>Segoe Sans Display Semibold</vt:lpstr>
      <vt:lpstr>Segoe UI</vt:lpstr>
      <vt:lpstr>Segoe UI Light</vt:lpstr>
      <vt:lpstr>Segoe UI Semibold</vt:lpstr>
      <vt:lpstr>Segoe UI Semilight</vt:lpstr>
      <vt:lpstr>Segoe UI Variable Display Semib</vt:lpstr>
      <vt:lpstr>Wingdings</vt:lpstr>
      <vt:lpstr>MS Ignite 16:9 Template Dark</vt:lpstr>
      <vt:lpstr>2_LIGHT MODE</vt:lpstr>
      <vt:lpstr>Power Virtual Agents Template Black</vt:lpstr>
      <vt:lpstr>PowerPoint Presentation</vt:lpstr>
      <vt:lpstr>Meet your hosts</vt:lpstr>
      <vt:lpstr>PowerPoint Presentation</vt:lpstr>
      <vt:lpstr>We want to hear from you!</vt:lpstr>
      <vt:lpstr>PowerPoint Presentation</vt:lpstr>
      <vt:lpstr>PowerPoint Presentation</vt:lpstr>
      <vt:lpstr>Agenda</vt:lpstr>
      <vt:lpstr>What's your experience with Generative Orchestration?</vt:lpstr>
      <vt:lpstr>What are agents?</vt:lpstr>
      <vt:lpstr>PowerPoint Presentation</vt:lpstr>
      <vt:lpstr>PowerPoint Presentation</vt:lpstr>
      <vt:lpstr>Generative Orchestration Architecture</vt:lpstr>
      <vt:lpstr>Key Agent Components</vt:lpstr>
      <vt:lpstr>Demo #1 – Conversational Agent</vt:lpstr>
      <vt:lpstr>PowerPoint Presentation</vt:lpstr>
      <vt:lpstr>PowerPoint Presentation</vt:lpstr>
      <vt:lpstr>How are tools/topics orchestrated?</vt:lpstr>
      <vt:lpstr>Best practices for agent instructions💡</vt:lpstr>
      <vt:lpstr>Do you know how to use topic input and output?</vt:lpstr>
      <vt:lpstr>Best practices for topic inputs &amp; outputs💡</vt:lpstr>
      <vt:lpstr>New session outcome detection for Generative Orchestration🧠</vt:lpstr>
      <vt:lpstr>New guidance for generative orchestration on Learn!</vt:lpstr>
      <vt:lpstr>New Generative Orchestration Triggers 😻</vt:lpstr>
      <vt:lpstr>On Knowledge Requested 📖</vt:lpstr>
      <vt:lpstr>AI Response Generated 🪄</vt:lpstr>
      <vt:lpstr>On Plan Complete ✅</vt:lpstr>
      <vt:lpstr>Why mastering generative orchestration is key?</vt:lpstr>
      <vt:lpstr>Autonomous agents are now generally available</vt:lpstr>
      <vt:lpstr>Multi-agent orchestration</vt:lpstr>
      <vt:lpstr>Copilot Studio agent   </vt:lpstr>
      <vt:lpstr>Demo #2 – Autonomous &amp; connected agents</vt:lpstr>
      <vt:lpstr>Demo</vt:lpstr>
      <vt:lpstr>Conclusion</vt:lpstr>
      <vt:lpstr>Why Generative Mode Rocks 🤘 </vt:lpstr>
      <vt:lpstr>Challenges 🤯</vt:lpstr>
      <vt:lpstr>Before we get to Q&amp;A, please provide your feedback</vt:lpstr>
      <vt:lpstr>Generative Orchestration</vt:lpstr>
      <vt:lpstr>PowerPoint Presentation</vt:lpstr>
      <vt:lpstr>PowerPoint Presentation</vt:lpstr>
      <vt:lpstr>Useful Resources</vt:lpstr>
      <vt:lpstr>Get started  today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Ashleigh Nyazema</dc:creator>
  <cp:lastModifiedBy>Robert Standefer</cp:lastModifiedBy>
  <cp:revision>2</cp:revision>
  <dcterms:created xsi:type="dcterms:W3CDTF">2025-02-03T19:51:22Z</dcterms:created>
  <dcterms:modified xsi:type="dcterms:W3CDTF">2025-08-19T20:23:45Z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0x0101008E1CA5C76A3A7148B502CA3C69F4C903</vt:lpwstr>
  </property>
  <property fmtid="{D5CDD505-2E9C-101B-9397-08002B2CF9AE}" pid="3" name="MediaServiceImageTags">
    <vt:lpwstr/>
  </property>
</Properties>
</file>